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&#65279;<?xml version="1.0" encoding="utf-8"?><Relationships xmlns="http://schemas.openxmlformats.org/package/2006/relationships"><Relationship Type="http://schemas.openxmlformats.org/officeDocument/2006/relationships/extended-properties" Target="docProps/app.xml" Id="rId3" /><Relationship Type="http://schemas.openxmlformats.org/package/2006/relationships/metadata/core-properties" Target="docProps/core.xml" Id="rId2" /><Relationship Type="http://schemas.openxmlformats.org/officeDocument/2006/relationships/officeDocument" Target="ppt/presentation.xml" Id="rId1" /><Relationship Type="http://schemas.openxmlformats.org/officeDocument/2006/relationships/custom-properties" Target="/docProps/custom.xml" Id="Rd13a87c3b7244f0f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540" autoAdjust="0"/>
  </p:normalViewPr>
  <p:slideViewPr>
    <p:cSldViewPr>
      <p:cViewPr varScale="1">
        <p:scale>
          <a:sx n="104" d="100"/>
          <a:sy n="104" d="100"/>
        </p:scale>
        <p:origin x="-117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7E8D72-0AF4-4FE6-A710-3F0F095B1478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917A2D53-F1AF-419F-81B8-0A27D7CB7CAF}">
      <dgm:prSet phldrT="[Text]"/>
      <dgm:spPr/>
      <dgm:t>
        <a:bodyPr/>
        <a:lstStyle/>
        <a:p>
          <a:r>
            <a:rPr lang="en-NZ" dirty="0" smtClean="0"/>
            <a:t>Pre-Entity</a:t>
          </a:r>
          <a:endParaRPr lang="en-NZ" dirty="0"/>
        </a:p>
      </dgm:t>
    </dgm:pt>
    <dgm:pt modelId="{9A04D5C5-4976-4AEA-A038-92B453D95650}" type="parTrans" cxnId="{E7791BF4-C965-4D2E-8D38-8734332CDBC1}">
      <dgm:prSet/>
      <dgm:spPr/>
      <dgm:t>
        <a:bodyPr/>
        <a:lstStyle/>
        <a:p>
          <a:endParaRPr lang="en-NZ"/>
        </a:p>
      </dgm:t>
    </dgm:pt>
    <dgm:pt modelId="{62AD7673-4F4F-41A4-950E-AFEBCAF90FB9}" type="sibTrans" cxnId="{E7791BF4-C965-4D2E-8D38-8734332CDBC1}">
      <dgm:prSet/>
      <dgm:spPr/>
      <dgm:t>
        <a:bodyPr/>
        <a:lstStyle/>
        <a:p>
          <a:endParaRPr lang="en-NZ"/>
        </a:p>
      </dgm:t>
    </dgm:pt>
    <dgm:pt modelId="{0A24BBC1-C080-4288-AD24-9A83848E5113}">
      <dgm:prSet phldrT="[Text]"/>
      <dgm:spPr/>
      <dgm:t>
        <a:bodyPr/>
        <a:lstStyle/>
        <a:p>
          <a:r>
            <a:rPr lang="en-NZ" dirty="0" smtClean="0"/>
            <a:t>Entity but pre-rules</a:t>
          </a:r>
          <a:endParaRPr lang="en-NZ" dirty="0"/>
        </a:p>
      </dgm:t>
    </dgm:pt>
    <dgm:pt modelId="{C464950A-450E-4CB1-AB15-4C69C82B1C1D}" type="parTrans" cxnId="{9A050BE9-AFA9-4AAB-B1F0-E8E8BB556437}">
      <dgm:prSet/>
      <dgm:spPr/>
      <dgm:t>
        <a:bodyPr/>
        <a:lstStyle/>
        <a:p>
          <a:endParaRPr lang="en-NZ"/>
        </a:p>
      </dgm:t>
    </dgm:pt>
    <dgm:pt modelId="{11EE6424-22F4-454E-85AC-76AA1A30677D}" type="sibTrans" cxnId="{9A050BE9-AFA9-4AAB-B1F0-E8E8BB556437}">
      <dgm:prSet/>
      <dgm:spPr/>
      <dgm:t>
        <a:bodyPr/>
        <a:lstStyle/>
        <a:p>
          <a:endParaRPr lang="en-NZ"/>
        </a:p>
      </dgm:t>
    </dgm:pt>
    <dgm:pt modelId="{6EEC0314-A614-450D-80DD-5B5AE3DE27AC}">
      <dgm:prSet phldrT="[Text]"/>
      <dgm:spPr/>
      <dgm:t>
        <a:bodyPr/>
        <a:lstStyle/>
        <a:p>
          <a:r>
            <a:rPr lang="en-NZ" dirty="0" smtClean="0"/>
            <a:t>Post rules</a:t>
          </a:r>
          <a:endParaRPr lang="en-NZ" dirty="0"/>
        </a:p>
      </dgm:t>
    </dgm:pt>
    <dgm:pt modelId="{B396BA94-637C-4BDE-8B4F-0577065037F1}" type="parTrans" cxnId="{A14573B1-0F6A-4D8C-9783-36E429915DB7}">
      <dgm:prSet/>
      <dgm:spPr/>
      <dgm:t>
        <a:bodyPr/>
        <a:lstStyle/>
        <a:p>
          <a:endParaRPr lang="en-NZ"/>
        </a:p>
      </dgm:t>
    </dgm:pt>
    <dgm:pt modelId="{3A4F450D-BFF6-427A-8F90-5218A5E62018}" type="sibTrans" cxnId="{A14573B1-0F6A-4D8C-9783-36E429915DB7}">
      <dgm:prSet/>
      <dgm:spPr/>
      <dgm:t>
        <a:bodyPr/>
        <a:lstStyle/>
        <a:p>
          <a:endParaRPr lang="en-NZ"/>
        </a:p>
      </dgm:t>
    </dgm:pt>
    <dgm:pt modelId="{8CBFE76E-CF76-41DA-A763-A517CBD32067}" type="pres">
      <dgm:prSet presAssocID="{D17E8D72-0AF4-4FE6-A710-3F0F095B1478}" presName="Name0" presStyleCnt="0">
        <dgm:presLayoutVars>
          <dgm:dir/>
          <dgm:animLvl val="lvl"/>
          <dgm:resizeHandles val="exact"/>
        </dgm:presLayoutVars>
      </dgm:prSet>
      <dgm:spPr/>
    </dgm:pt>
    <dgm:pt modelId="{AA074D48-8DA6-457E-AF9C-94230F59798A}" type="pres">
      <dgm:prSet presAssocID="{917A2D53-F1AF-419F-81B8-0A27D7CB7CAF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NZ"/>
        </a:p>
      </dgm:t>
    </dgm:pt>
    <dgm:pt modelId="{E8AE027E-E9D1-4244-9608-2E16945CEBAC}" type="pres">
      <dgm:prSet presAssocID="{62AD7673-4F4F-41A4-950E-AFEBCAF90FB9}" presName="parTxOnlySpace" presStyleCnt="0"/>
      <dgm:spPr/>
    </dgm:pt>
    <dgm:pt modelId="{1E17DCB9-B512-48BC-9E57-85F14173A2C9}" type="pres">
      <dgm:prSet presAssocID="{0A24BBC1-C080-4288-AD24-9A83848E5113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NZ"/>
        </a:p>
      </dgm:t>
    </dgm:pt>
    <dgm:pt modelId="{914AE9C0-F075-464E-AEF7-7CF2F3EAC6D9}" type="pres">
      <dgm:prSet presAssocID="{11EE6424-22F4-454E-85AC-76AA1A30677D}" presName="parTxOnlySpace" presStyleCnt="0"/>
      <dgm:spPr/>
    </dgm:pt>
    <dgm:pt modelId="{CC88DBF8-172D-47A3-AABA-A33D4EF059D9}" type="pres">
      <dgm:prSet presAssocID="{6EEC0314-A614-450D-80DD-5B5AE3DE27AC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NZ"/>
        </a:p>
      </dgm:t>
    </dgm:pt>
  </dgm:ptLst>
  <dgm:cxnLst>
    <dgm:cxn modelId="{9A050BE9-AFA9-4AAB-B1F0-E8E8BB556437}" srcId="{D17E8D72-0AF4-4FE6-A710-3F0F095B1478}" destId="{0A24BBC1-C080-4288-AD24-9A83848E5113}" srcOrd="1" destOrd="0" parTransId="{C464950A-450E-4CB1-AB15-4C69C82B1C1D}" sibTransId="{11EE6424-22F4-454E-85AC-76AA1A30677D}"/>
    <dgm:cxn modelId="{CB79BD13-3EEB-45BD-8588-F19017774300}" type="presOf" srcId="{6EEC0314-A614-450D-80DD-5B5AE3DE27AC}" destId="{CC88DBF8-172D-47A3-AABA-A33D4EF059D9}" srcOrd="0" destOrd="0" presId="urn:microsoft.com/office/officeart/2005/8/layout/chevron1"/>
    <dgm:cxn modelId="{A38E4DF9-94A1-4075-AD2A-6E2203E37F99}" type="presOf" srcId="{D17E8D72-0AF4-4FE6-A710-3F0F095B1478}" destId="{8CBFE76E-CF76-41DA-A763-A517CBD32067}" srcOrd="0" destOrd="0" presId="urn:microsoft.com/office/officeart/2005/8/layout/chevron1"/>
    <dgm:cxn modelId="{A14573B1-0F6A-4D8C-9783-36E429915DB7}" srcId="{D17E8D72-0AF4-4FE6-A710-3F0F095B1478}" destId="{6EEC0314-A614-450D-80DD-5B5AE3DE27AC}" srcOrd="2" destOrd="0" parTransId="{B396BA94-637C-4BDE-8B4F-0577065037F1}" sibTransId="{3A4F450D-BFF6-427A-8F90-5218A5E62018}"/>
    <dgm:cxn modelId="{E7791BF4-C965-4D2E-8D38-8734332CDBC1}" srcId="{D17E8D72-0AF4-4FE6-A710-3F0F095B1478}" destId="{917A2D53-F1AF-419F-81B8-0A27D7CB7CAF}" srcOrd="0" destOrd="0" parTransId="{9A04D5C5-4976-4AEA-A038-92B453D95650}" sibTransId="{62AD7673-4F4F-41A4-950E-AFEBCAF90FB9}"/>
    <dgm:cxn modelId="{5A596744-6CA8-46D2-A7D8-F4FE4346167C}" type="presOf" srcId="{917A2D53-F1AF-419F-81B8-0A27D7CB7CAF}" destId="{AA074D48-8DA6-457E-AF9C-94230F59798A}" srcOrd="0" destOrd="0" presId="urn:microsoft.com/office/officeart/2005/8/layout/chevron1"/>
    <dgm:cxn modelId="{89F382B3-BDFB-418F-BB6D-8FFCE314F445}" type="presOf" srcId="{0A24BBC1-C080-4288-AD24-9A83848E5113}" destId="{1E17DCB9-B512-48BC-9E57-85F14173A2C9}" srcOrd="0" destOrd="0" presId="urn:microsoft.com/office/officeart/2005/8/layout/chevron1"/>
    <dgm:cxn modelId="{19376E7C-1751-4265-90C9-071620543E6D}" type="presParOf" srcId="{8CBFE76E-CF76-41DA-A763-A517CBD32067}" destId="{AA074D48-8DA6-457E-AF9C-94230F59798A}" srcOrd="0" destOrd="0" presId="urn:microsoft.com/office/officeart/2005/8/layout/chevron1"/>
    <dgm:cxn modelId="{6AC8C185-26B8-4F5D-B68E-E8D03E812149}" type="presParOf" srcId="{8CBFE76E-CF76-41DA-A763-A517CBD32067}" destId="{E8AE027E-E9D1-4244-9608-2E16945CEBAC}" srcOrd="1" destOrd="0" presId="urn:microsoft.com/office/officeart/2005/8/layout/chevron1"/>
    <dgm:cxn modelId="{4824BEA3-CA8D-44A9-8983-6CCF6AF89F26}" type="presParOf" srcId="{8CBFE76E-CF76-41DA-A763-A517CBD32067}" destId="{1E17DCB9-B512-48BC-9E57-85F14173A2C9}" srcOrd="2" destOrd="0" presId="urn:microsoft.com/office/officeart/2005/8/layout/chevron1"/>
    <dgm:cxn modelId="{BBFF701D-F64D-4A7B-8326-ED5D99BC3812}" type="presParOf" srcId="{8CBFE76E-CF76-41DA-A763-A517CBD32067}" destId="{914AE9C0-F075-464E-AEF7-7CF2F3EAC6D9}" srcOrd="3" destOrd="0" presId="urn:microsoft.com/office/officeart/2005/8/layout/chevron1"/>
    <dgm:cxn modelId="{FD851363-ECAF-425E-B6E2-78E6C1E64610}" type="presParOf" srcId="{8CBFE76E-CF76-41DA-A763-A517CBD32067}" destId="{CC88DBF8-172D-47A3-AABA-A33D4EF059D9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074D48-8DA6-457E-AF9C-94230F59798A}">
      <dsp:nvSpPr>
        <dsp:cNvPr id="0" name=""/>
        <dsp:cNvSpPr/>
      </dsp:nvSpPr>
      <dsp:spPr>
        <a:xfrm>
          <a:off x="2215" y="188224"/>
          <a:ext cx="2698717" cy="107948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6015" tIns="38672" rIns="38672" bIns="38672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NZ" sz="2900" kern="1200" dirty="0" smtClean="0"/>
            <a:t>Pre-Entity</a:t>
          </a:r>
          <a:endParaRPr lang="en-NZ" sz="2900" kern="1200" dirty="0"/>
        </a:p>
      </dsp:txBody>
      <dsp:txXfrm>
        <a:off x="541959" y="188224"/>
        <a:ext cx="1619230" cy="1079487"/>
      </dsp:txXfrm>
    </dsp:sp>
    <dsp:sp modelId="{1E17DCB9-B512-48BC-9E57-85F14173A2C9}">
      <dsp:nvSpPr>
        <dsp:cNvPr id="0" name=""/>
        <dsp:cNvSpPr/>
      </dsp:nvSpPr>
      <dsp:spPr>
        <a:xfrm>
          <a:off x="2431061" y="188224"/>
          <a:ext cx="2698717" cy="107948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6015" tIns="38672" rIns="38672" bIns="38672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NZ" sz="2900" kern="1200" dirty="0" smtClean="0"/>
            <a:t>Entity but pre-rules</a:t>
          </a:r>
          <a:endParaRPr lang="en-NZ" sz="2900" kern="1200" dirty="0"/>
        </a:p>
      </dsp:txBody>
      <dsp:txXfrm>
        <a:off x="2970805" y="188224"/>
        <a:ext cx="1619230" cy="1079487"/>
      </dsp:txXfrm>
    </dsp:sp>
    <dsp:sp modelId="{CC88DBF8-172D-47A3-AABA-A33D4EF059D9}">
      <dsp:nvSpPr>
        <dsp:cNvPr id="0" name=""/>
        <dsp:cNvSpPr/>
      </dsp:nvSpPr>
      <dsp:spPr>
        <a:xfrm>
          <a:off x="4859907" y="188224"/>
          <a:ext cx="2698717" cy="107948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6015" tIns="38672" rIns="38672" bIns="38672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NZ" sz="2900" kern="1200" dirty="0" smtClean="0"/>
            <a:t>Post rules</a:t>
          </a:r>
          <a:endParaRPr lang="en-NZ" sz="2900" kern="1200" dirty="0"/>
        </a:p>
      </dsp:txBody>
      <dsp:txXfrm>
        <a:off x="5399651" y="188224"/>
        <a:ext cx="1619230" cy="10794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9B0434-311A-4377-86A9-B5AC2C444211}" type="datetimeFigureOut">
              <a:rPr lang="en-NZ" smtClean="0"/>
              <a:t>23/06/2014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DC2D6D-0201-4EFC-AB5F-C3706598F05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37994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DC2D6D-0201-4EFC-AB5F-C3706598F058}" type="slidenum">
              <a:rPr lang="en-NZ" smtClean="0"/>
              <a:t>2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1522832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DC2D6D-0201-4EFC-AB5F-C3706598F058}" type="slidenum">
              <a:rPr lang="en-NZ" smtClean="0"/>
              <a:t>3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1522832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DC2D6D-0201-4EFC-AB5F-C3706598F058}" type="slidenum">
              <a:rPr lang="en-NZ" smtClean="0"/>
              <a:t>4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1522832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DC2D6D-0201-4EFC-AB5F-C3706598F058}" type="slidenum">
              <a:rPr lang="en-NZ" smtClean="0"/>
              <a:t>5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1522832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DC2D6D-0201-4EFC-AB5F-C3706598F058}" type="slidenum">
              <a:rPr lang="en-NZ" smtClean="0"/>
              <a:t>6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1522832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6" y="-2023"/>
            <a:ext cx="9379587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9592" y="1196752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1680" y="2924944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>
                    <a:lumMod val="75000"/>
                  </a:schemeClr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NZ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251520" y="5154836"/>
            <a:ext cx="2304256" cy="14773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NZ" dirty="0" smtClean="0"/>
              <a:t> </a:t>
            </a:r>
          </a:p>
          <a:p>
            <a:endParaRPr lang="en-NZ" dirty="0" smtClean="0"/>
          </a:p>
          <a:p>
            <a:endParaRPr lang="en-NZ" dirty="0" smtClean="0"/>
          </a:p>
          <a:p>
            <a:endParaRPr lang="en-NZ" dirty="0" smtClean="0"/>
          </a:p>
          <a:p>
            <a:endParaRPr lang="en-NZ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526" y="4974814"/>
            <a:ext cx="2381250" cy="165735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8785" y="4974814"/>
            <a:ext cx="2117476" cy="165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9514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17882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30588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837167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3" y="4406900"/>
            <a:ext cx="7667129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583" y="2906713"/>
            <a:ext cx="7667129" cy="153039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47931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34544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87241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181432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C794959-A673-47B5-AC66-29750740EC11}" type="datetimeFigureOut">
              <a:rPr lang="en-NZ" smtClean="0"/>
              <a:t>23/06/2014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E23154F-82D2-4E87-8C1C-1B4135A8613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94102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60578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83565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6" y="-2023"/>
            <a:ext cx="937958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9592" y="274638"/>
            <a:ext cx="778720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 dirty="0"/>
          </a:p>
        </p:txBody>
      </p:sp>
      <p:sp>
        <p:nvSpPr>
          <p:cNvPr id="8" name="TextBox 7"/>
          <p:cNvSpPr txBox="1"/>
          <p:nvPr/>
        </p:nvSpPr>
        <p:spPr>
          <a:xfrm>
            <a:off x="251520" y="5154836"/>
            <a:ext cx="2304256" cy="14773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NZ" dirty="0" smtClean="0"/>
              <a:t> </a:t>
            </a:r>
          </a:p>
          <a:p>
            <a:endParaRPr lang="en-NZ" dirty="0" smtClean="0"/>
          </a:p>
          <a:p>
            <a:endParaRPr lang="en-NZ" dirty="0" smtClean="0"/>
          </a:p>
          <a:p>
            <a:endParaRPr lang="en-NZ" dirty="0" smtClean="0"/>
          </a:p>
          <a:p>
            <a:endParaRPr lang="en-NZ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5251554"/>
            <a:ext cx="943962" cy="1589162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9592" y="1600200"/>
            <a:ext cx="778720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981298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0070C0"/>
        </a:buClr>
        <a:buFontTx/>
        <a:buBlip>
          <a:blip r:embed="rId15"/>
        </a:buBlip>
        <a:defRPr sz="32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Tx/>
        <a:buBlip>
          <a:blip r:embed="rId15"/>
        </a:buBlip>
        <a:defRPr sz="28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Tx/>
        <a:buBlip>
          <a:blip r:embed="rId15"/>
        </a:buBlip>
        <a:defRPr sz="2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Tx/>
        <a:buBlip>
          <a:blip r:embed="rId15"/>
        </a:buBlip>
        <a:defRPr sz="20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4pPr>
      <a:lvl5pPr marL="2171700" indent="-342900" algn="l" defTabSz="914400" rtl="0" eaLnBrk="1" latinLnBrk="0" hangingPunct="1">
        <a:spcBef>
          <a:spcPct val="20000"/>
        </a:spcBef>
        <a:buFontTx/>
        <a:buBlip>
          <a:blip r:embed="rId15"/>
        </a:buBlip>
        <a:defRPr sz="20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9592" y="1772816"/>
            <a:ext cx="7772400" cy="1470025"/>
          </a:xfrm>
        </p:spPr>
        <p:txBody>
          <a:bodyPr/>
          <a:lstStyle/>
          <a:p>
            <a:r>
              <a:rPr lang="en-NZ" dirty="0" smtClean="0"/>
              <a:t>A quick Incentives Update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038602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Progress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Z" sz="3600" dirty="0" smtClean="0"/>
              <a:t>Update to StAG</a:t>
            </a:r>
          </a:p>
          <a:p>
            <a:r>
              <a:rPr lang="en-NZ" sz="3600" dirty="0" smtClean="0"/>
              <a:t>High-level to RTASLG </a:t>
            </a:r>
            <a:r>
              <a:rPr lang="en-NZ" sz="4400" b="1" dirty="0" smtClean="0">
                <a:sym typeface="Wingdings"/>
              </a:rPr>
              <a:t></a:t>
            </a:r>
            <a:endParaRPr lang="en-NZ" sz="3600" b="1" dirty="0" smtClean="0"/>
          </a:p>
          <a:p>
            <a:r>
              <a:rPr lang="en-NZ" sz="3600" dirty="0" smtClean="0"/>
              <a:t>High-level to Regional Council –          26 June</a:t>
            </a:r>
          </a:p>
          <a:p>
            <a:r>
              <a:rPr lang="en-NZ" sz="3600" dirty="0" smtClean="0"/>
              <a:t>Ongoing work…..</a:t>
            </a:r>
          </a:p>
        </p:txBody>
      </p:sp>
    </p:spTree>
    <p:extLst>
      <p:ext uri="{BB962C8B-B14F-4D97-AF65-F5344CB8AC3E}">
        <p14:creationId xmlns:p14="http://schemas.microsoft.com/office/powerpoint/2010/main" val="1568859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Ongoing work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Z" sz="4000" dirty="0" smtClean="0"/>
              <a:t>Programme planning/scheduling</a:t>
            </a:r>
          </a:p>
          <a:p>
            <a:r>
              <a:rPr lang="en-NZ" sz="4000" dirty="0" smtClean="0"/>
              <a:t>First movers strategy</a:t>
            </a:r>
          </a:p>
          <a:p>
            <a:r>
              <a:rPr lang="en-NZ" sz="4000" dirty="0" smtClean="0"/>
              <a:t>Policy review</a:t>
            </a:r>
          </a:p>
          <a:p>
            <a:r>
              <a:rPr lang="en-NZ" sz="4000" dirty="0" smtClean="0"/>
              <a:t>Sourcing legal advice</a:t>
            </a:r>
          </a:p>
          <a:p>
            <a:r>
              <a:rPr lang="en-NZ" sz="4000" dirty="0" smtClean="0"/>
              <a:t>Processes and procedures</a:t>
            </a:r>
          </a:p>
        </p:txBody>
      </p:sp>
    </p:spTree>
    <p:extLst>
      <p:ext uri="{BB962C8B-B14F-4D97-AF65-F5344CB8AC3E}">
        <p14:creationId xmlns:p14="http://schemas.microsoft.com/office/powerpoint/2010/main" val="3075108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A note on First Movers Strategy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829799"/>
            <a:ext cx="7787208" cy="4525963"/>
          </a:xfrm>
        </p:spPr>
        <p:txBody>
          <a:bodyPr>
            <a:normAutofit/>
          </a:bodyPr>
          <a:lstStyle/>
          <a:p>
            <a:r>
              <a:rPr lang="en-NZ" sz="3600" dirty="0" smtClean="0"/>
              <a:t>No commitments have been made</a:t>
            </a:r>
          </a:p>
          <a:p>
            <a:r>
              <a:rPr lang="en-NZ" sz="3600" dirty="0" smtClean="0"/>
              <a:t>Need to engage on a “getting ready to apply” basis</a:t>
            </a:r>
          </a:p>
          <a:p>
            <a:r>
              <a:rPr lang="en-NZ" sz="3600" dirty="0" smtClean="0"/>
              <a:t>Conservative – but innovators</a:t>
            </a:r>
          </a:p>
          <a:p>
            <a:r>
              <a:rPr lang="en-NZ" sz="3600" dirty="0" smtClean="0"/>
              <a:t>Entity will be decision maker</a:t>
            </a:r>
          </a:p>
          <a:p>
            <a:r>
              <a:rPr lang="en-NZ" sz="3600" dirty="0" smtClean="0"/>
              <a:t>Exceptional circumstances?</a:t>
            </a:r>
          </a:p>
          <a:p>
            <a:endParaRPr lang="en-NZ" sz="3600" dirty="0" smtClean="0"/>
          </a:p>
        </p:txBody>
      </p:sp>
    </p:spTree>
    <p:extLst>
      <p:ext uri="{BB962C8B-B14F-4D97-AF65-F5344CB8AC3E}">
        <p14:creationId xmlns:p14="http://schemas.microsoft.com/office/powerpoint/2010/main" val="3075108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578369634"/>
              </p:ext>
            </p:extLst>
          </p:nvPr>
        </p:nvGraphicFramePr>
        <p:xfrm>
          <a:off x="899592" y="1628800"/>
          <a:ext cx="7560840" cy="14559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43608" y="3464333"/>
            <a:ext cx="2232248" cy="95410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NZ" sz="2800" dirty="0" smtClean="0"/>
              <a:t>Regional Council Staff</a:t>
            </a:r>
            <a:endParaRPr lang="en-NZ" sz="2800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3275856" y="2924944"/>
            <a:ext cx="0" cy="98110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696021" y="4449272"/>
            <a:ext cx="2359104" cy="95410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NZ" sz="2800" dirty="0" smtClean="0"/>
              <a:t>Incentives Entity</a:t>
            </a:r>
            <a:endParaRPr lang="en-NZ" sz="2800" dirty="0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5694324" y="2910849"/>
            <a:ext cx="0" cy="15204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8042452" y="2924944"/>
            <a:ext cx="0" cy="15204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295179" y="4449272"/>
            <a:ext cx="2400842" cy="138499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NZ" sz="2800" dirty="0" smtClean="0"/>
              <a:t>Incentives Entity: conservative</a:t>
            </a:r>
            <a:endParaRPr lang="en-NZ" sz="2800" dirty="0"/>
          </a:p>
        </p:txBody>
      </p:sp>
    </p:spTree>
    <p:extLst>
      <p:ext uri="{BB962C8B-B14F-4D97-AF65-F5344CB8AC3E}">
        <p14:creationId xmlns:p14="http://schemas.microsoft.com/office/powerpoint/2010/main" val="3075108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Next Steps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Z" sz="3600" dirty="0" smtClean="0"/>
              <a:t>Develop the full package</a:t>
            </a:r>
          </a:p>
          <a:p>
            <a:r>
              <a:rPr lang="en-NZ" sz="3600" dirty="0" smtClean="0"/>
              <a:t>Decisions from RTALSG</a:t>
            </a:r>
          </a:p>
          <a:p>
            <a:r>
              <a:rPr lang="en-NZ" sz="3600" dirty="0" smtClean="0"/>
              <a:t>Decisions from Regional Council</a:t>
            </a:r>
          </a:p>
          <a:p>
            <a:r>
              <a:rPr lang="en-NZ" sz="3600" dirty="0" smtClean="0"/>
              <a:t>Linkage to $5.5million decisions.</a:t>
            </a:r>
          </a:p>
        </p:txBody>
      </p:sp>
    </p:spTree>
    <p:extLst>
      <p:ext uri="{BB962C8B-B14F-4D97-AF65-F5344CB8AC3E}">
        <p14:creationId xmlns:p14="http://schemas.microsoft.com/office/powerpoint/2010/main" val="2538926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otorua Te Arawa Lakes Programme - Whi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Rotorua Te Arawa Lakes Programme - White</Template>
  <TotalTime>163</TotalTime>
  <Words>111</Words>
  <Application>Microsoft Office PowerPoint</Application>
  <PresentationFormat>On-screen Show (4:3)</PresentationFormat>
  <Paragraphs>34</Paragraphs>
  <Slides>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Rotorua Te Arawa Lakes Programme - White</vt:lpstr>
      <vt:lpstr>A quick Incentives Update</vt:lpstr>
      <vt:lpstr>Progress</vt:lpstr>
      <vt:lpstr>Ongoing work</vt:lpstr>
      <vt:lpstr>A note on First Movers Strategy</vt:lpstr>
      <vt:lpstr>PowerPoint Presentation</vt:lpstr>
      <vt:lpstr>Next Steps</vt:lpstr>
    </vt:vector>
  </TitlesOfParts>
  <Company>Bay of Plenty Regional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Advice and Support – Funding</dc:title>
  <dc:creator>Anna Grayling</dc:creator>
  <cp:lastModifiedBy>Stephen Lamb</cp:lastModifiedBy>
  <cp:revision>18</cp:revision>
  <dcterms:created xsi:type="dcterms:W3CDTF">2014-06-17T21:39:02Z</dcterms:created>
  <dcterms:modified xsi:type="dcterms:W3CDTF">2014-06-23T03:56:20Z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hecked by">
    <vt:lpwstr>32123</vt:lpwstr>
  </property>
  <property fmtid="{D5CDD505-2E9C-101B-9397-08002B2CF9AE}" pid="3" name="Objective-Id">
    <vt:lpwstr>A1882375</vt:lpwstr>
  </property>
  <property fmtid="{D5CDD505-2E9C-101B-9397-08002B2CF9AE}" pid="4" name="Objective-Title">
    <vt:lpwstr>2014-06 Incentives update StAG June 2014</vt:lpwstr>
  </property>
  <property fmtid="{D5CDD505-2E9C-101B-9397-08002B2CF9AE}" pid="5" name="Objective-Comment">
    <vt:lpwstr/>
  </property>
  <property fmtid="{D5CDD505-2E9C-101B-9397-08002B2CF9AE}" pid="6" name="Objective-CreationStamp">
    <vt:filetime>2014-06-23T03:56:28Z</vt:filetime>
  </property>
  <property fmtid="{D5CDD505-2E9C-101B-9397-08002B2CF9AE}" pid="7" name="Objective-IsApproved">
    <vt:bool>false</vt:bool>
  </property>
  <property fmtid="{D5CDD505-2E9C-101B-9397-08002B2CF9AE}" pid="8" name="Objective-IsPublished">
    <vt:bool>false</vt:bool>
  </property>
  <property fmtid="{D5CDD505-2E9C-101B-9397-08002B2CF9AE}" pid="9" name="Objective-DatePublished">
    <vt:lpwstr/>
  </property>
  <property fmtid="{D5CDD505-2E9C-101B-9397-08002B2CF9AE}" pid="10" name="Objective-ModificationStamp">
    <vt:filetime>2014-06-30T04:04:07Z</vt:filetime>
  </property>
  <property fmtid="{D5CDD505-2E9C-101B-9397-08002B2CF9AE}" pid="11" name="Objective-Owner">
    <vt:lpwstr>Stephen Lamb</vt:lpwstr>
  </property>
  <property fmtid="{D5CDD505-2E9C-101B-9397-08002B2CF9AE}" pid="12" name="Objective-Path">
    <vt:lpwstr>EasyInfo Global Folder:'Virtual Filing Cabinet':Natural Resource Management:Inland Water Management:.Rotorua Lakes Protection and Restoration Programme:Rotorua Lakes Protection and Restoration Programme:. Lake Rotorua Catchment Stakeholder Advisory Group (StAG):. StAG Reports, Handouts &amp; Presentations:2014:19 June 2014:</vt:lpwstr>
  </property>
  <property fmtid="{D5CDD505-2E9C-101B-9397-08002B2CF9AE}" pid="13" name="Objective-Parent">
    <vt:lpwstr>19 June 2014</vt:lpwstr>
  </property>
  <property fmtid="{D5CDD505-2E9C-101B-9397-08002B2CF9AE}" pid="14" name="Objective-State">
    <vt:lpwstr>Being Drafted</vt:lpwstr>
  </property>
  <property fmtid="{D5CDD505-2E9C-101B-9397-08002B2CF9AE}" pid="15" name="Objective-Version">
    <vt:lpwstr>0.2</vt:lpwstr>
  </property>
  <property fmtid="{D5CDD505-2E9C-101B-9397-08002B2CF9AE}" pid="16" name="Objective-VersionNumber">
    <vt:r8>2</vt:r8>
  </property>
  <property fmtid="{D5CDD505-2E9C-101B-9397-08002B2CF9AE}" pid="17" name="Objective-VersionComment">
    <vt:lpwstr>Version 2</vt:lpwstr>
  </property>
  <property fmtid="{D5CDD505-2E9C-101B-9397-08002B2CF9AE}" pid="18" name="Objective-FileNumber">
    <vt:lpwstr/>
  </property>
  <property fmtid="{D5CDD505-2E9C-101B-9397-08002B2CF9AE}" pid="19" name="Objective-Classification">
    <vt:lpwstr>[Inherited - Corporate Access]</vt:lpwstr>
  </property>
  <property fmtid="{D5CDD505-2E9C-101B-9397-08002B2CF9AE}" pid="20" name="Objective-Caveats">
    <vt:lpwstr/>
  </property>
  <property fmtid="{D5CDD505-2E9C-101B-9397-08002B2CF9AE}" pid="21" name="Objective-Operative Date [system]">
    <vt:lpwstr/>
  </property>
  <property fmtid="{D5CDD505-2E9C-101B-9397-08002B2CF9AE}" pid="22" name="Objective-Author [system]">
    <vt:lpwstr/>
  </property>
  <property fmtid="{D5CDD505-2E9C-101B-9397-08002B2CF9AE}" pid="23" name="Objective-On Behalf Of [system]">
    <vt:lpwstr/>
  </property>
  <property fmtid="{D5CDD505-2E9C-101B-9397-08002B2CF9AE}" pid="24" name="Objective-GIS Location [system]">
    <vt:lpwstr/>
  </property>
</Properties>
</file>