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59" r:id="rId5"/>
    <p:sldId id="257" r:id="rId6"/>
    <p:sldId id="261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53286" autoAdjust="0"/>
  </p:normalViewPr>
  <p:slideViewPr>
    <p:cSldViewPr>
      <p:cViewPr varScale="1">
        <p:scale>
          <a:sx n="47" d="100"/>
          <a:sy n="47" d="100"/>
        </p:scale>
        <p:origin x="-20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864DB-649E-4AE3-8A6B-4B6EF85446CD}" type="datetimeFigureOut">
              <a:rPr lang="en-NZ" smtClean="0"/>
              <a:t>27/09/2013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4A83-E748-47B8-97EB-6A4ACA75CD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71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176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Crossing the line </a:t>
            </a:r>
            <a:r>
              <a:rPr lang="en-NZ" smtClean="0"/>
              <a:t>to design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9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63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NZ" dirty="0" smtClean="0"/>
              <a:t>Success</a:t>
            </a:r>
            <a:r>
              <a:rPr lang="en-NZ" baseline="0" dirty="0" smtClean="0"/>
              <a:t> of framework relies on incentives getting 100 tonnes out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baseline="0" dirty="0" smtClean="0"/>
              <a:t>This relies on Cabinet approval of funding transfer in the Deed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baseline="0" dirty="0" smtClean="0"/>
              <a:t>Cabinet sitting in December – </a:t>
            </a:r>
            <a:r>
              <a:rPr lang="en-NZ" baseline="0" dirty="0" err="1" smtClean="0"/>
              <a:t>MfE</a:t>
            </a:r>
            <a:r>
              <a:rPr lang="en-NZ" baseline="0" dirty="0" smtClean="0"/>
              <a:t> are writing the Cabinet Paper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baseline="0" dirty="0" err="1" smtClean="0"/>
              <a:t>MfE</a:t>
            </a:r>
            <a:r>
              <a:rPr lang="en-NZ" baseline="0" dirty="0" smtClean="0"/>
              <a:t> have requested a package of information to make the case for funding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baseline="0" dirty="0" smtClean="0"/>
              <a:t>Incentives Scheme Policy is one part of the package</a:t>
            </a:r>
          </a:p>
          <a:p>
            <a:pPr marL="171450" indent="-171450">
              <a:buFont typeface="Arial" pitchFamily="34" charset="0"/>
              <a:buChar char="•"/>
            </a:pPr>
            <a:endParaRPr lang="en-NZ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NZ" baseline="0" dirty="0" smtClean="0"/>
              <a:t>information is due to Ministry for the Environment in October</a:t>
            </a:r>
          </a:p>
          <a:p>
            <a:pPr marL="171450" indent="-171450">
              <a:buFont typeface="Arial" pitchFamily="34" charset="0"/>
              <a:buChar char="•"/>
            </a:pPr>
            <a:endParaRPr lang="en-NZ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NZ" baseline="0" dirty="0" smtClean="0"/>
              <a:t>We are seeking </a:t>
            </a:r>
            <a:r>
              <a:rPr lang="en-NZ" baseline="0" dirty="0" err="1" smtClean="0"/>
              <a:t>StAG</a:t>
            </a:r>
            <a:r>
              <a:rPr lang="en-NZ" baseline="0" dirty="0" smtClean="0"/>
              <a:t> views and endorsement of the approach today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98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</a:t>
            </a:r>
            <a:r>
              <a:rPr lang="en-NZ" baseline="0" dirty="0" smtClean="0"/>
              <a:t> paper presented today should be familiar</a:t>
            </a:r>
          </a:p>
          <a:p>
            <a:r>
              <a:rPr lang="en-NZ" baseline="0" dirty="0" smtClean="0"/>
              <a:t>Draft principles and design presented earlier in the year</a:t>
            </a:r>
          </a:p>
          <a:p>
            <a:r>
              <a:rPr lang="en-NZ" baseline="0" dirty="0" smtClean="0"/>
              <a:t>Allocation framework was delayed and was different to the original proposal</a:t>
            </a:r>
          </a:p>
          <a:p>
            <a:r>
              <a:rPr lang="en-NZ" baseline="0" dirty="0" smtClean="0"/>
              <a:t>Restructured incentives policy to fit the final framework</a:t>
            </a:r>
          </a:p>
          <a:p>
            <a:r>
              <a:rPr lang="en-NZ" baseline="0" dirty="0" smtClean="0"/>
              <a:t>Incentives design – with the detail, will follow</a:t>
            </a:r>
          </a:p>
          <a:p>
            <a:r>
              <a:rPr lang="en-NZ" baseline="0" dirty="0" smtClean="0"/>
              <a:t>One step at a time</a:t>
            </a:r>
          </a:p>
          <a:p>
            <a:endParaRPr lang="en-NZ" baseline="0" dirty="0" smtClean="0"/>
          </a:p>
          <a:p>
            <a:r>
              <a:rPr lang="en-NZ" baseline="0" dirty="0" smtClean="0"/>
              <a:t>What we are looking at today is what we will provide to the Ministry to assure Cabinet that we are going to spend the money responsibly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704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Before we get to the words</a:t>
            </a:r>
            <a:r>
              <a:rPr lang="en-NZ" baseline="0" dirty="0" smtClean="0"/>
              <a:t> of the policy document</a:t>
            </a:r>
          </a:p>
          <a:p>
            <a:r>
              <a:rPr lang="en-NZ" baseline="0" dirty="0" smtClean="0"/>
              <a:t>A visual overview – nothing to scale or showing proportions </a:t>
            </a:r>
          </a:p>
          <a:p>
            <a:r>
              <a:rPr lang="en-NZ" baseline="0" dirty="0" smtClean="0"/>
              <a:t>General idea of what the funding will cover and what it won’t</a:t>
            </a:r>
          </a:p>
          <a:p>
            <a:endParaRPr lang="en-NZ" baseline="0" dirty="0" smtClean="0"/>
          </a:p>
          <a:p>
            <a:r>
              <a:rPr lang="en-NZ" baseline="0" dirty="0" smtClean="0"/>
              <a:t>NDA is the line</a:t>
            </a:r>
          </a:p>
          <a:p>
            <a:r>
              <a:rPr lang="en-NZ" baseline="0" dirty="0" smtClean="0"/>
              <a:t>Above the line and below the line</a:t>
            </a:r>
          </a:p>
          <a:p>
            <a:endParaRPr lang="en-NZ" baseline="0" dirty="0" smtClean="0"/>
          </a:p>
          <a:p>
            <a:r>
              <a:rPr lang="en-NZ" baseline="0" dirty="0" smtClean="0"/>
              <a:t>All pink shades above the line – owner’s cost</a:t>
            </a:r>
          </a:p>
          <a:p>
            <a:r>
              <a:rPr lang="en-NZ" baseline="0" dirty="0" smtClean="0"/>
              <a:t>Anything outside current water and land plan rules – not covered – owner’s cost</a:t>
            </a:r>
          </a:p>
          <a:p>
            <a:r>
              <a:rPr lang="en-NZ" baseline="0" dirty="0" smtClean="0"/>
              <a:t>Getting to good practice owner’s cost</a:t>
            </a:r>
          </a:p>
          <a:p>
            <a:r>
              <a:rPr lang="en-NZ" baseline="0" dirty="0" smtClean="0"/>
              <a:t>In most cases owners will have to achieve the NDA mostly at their own cost</a:t>
            </a:r>
          </a:p>
          <a:p>
            <a:r>
              <a:rPr lang="en-NZ" baseline="0" dirty="0" smtClean="0"/>
              <a:t>Dark green shows above the line funding available</a:t>
            </a:r>
          </a:p>
          <a:p>
            <a:endParaRPr lang="en-NZ" baseline="0" dirty="0" smtClean="0"/>
          </a:p>
          <a:p>
            <a:r>
              <a:rPr lang="en-NZ" baseline="0" dirty="0" smtClean="0"/>
              <a:t>Below the line – nothing that isn’t part of the incentives scheme is shown</a:t>
            </a:r>
          </a:p>
          <a:p>
            <a:r>
              <a:rPr lang="en-NZ" baseline="0" dirty="0" smtClean="0"/>
              <a:t>No TDRs, no nutrient trading – although this may take place</a:t>
            </a:r>
          </a:p>
          <a:p>
            <a:endParaRPr lang="en-NZ" baseline="0" dirty="0" smtClean="0"/>
          </a:p>
          <a:p>
            <a:r>
              <a:rPr lang="en-NZ" baseline="0" dirty="0" smtClean="0"/>
              <a:t>Light green is funding</a:t>
            </a:r>
          </a:p>
          <a:p>
            <a:r>
              <a:rPr lang="en-NZ" baseline="0" dirty="0" smtClean="0"/>
              <a:t>Blue is the farm’s final sustainable discharge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906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Every</a:t>
            </a:r>
            <a:r>
              <a:rPr lang="en-NZ" baseline="0" dirty="0" smtClean="0"/>
              <a:t> farm will be different</a:t>
            </a:r>
          </a:p>
          <a:p>
            <a:endParaRPr lang="en-NZ" baseline="0" dirty="0" smtClean="0"/>
          </a:p>
          <a:p>
            <a:r>
              <a:rPr lang="en-NZ" baseline="0" dirty="0" smtClean="0"/>
              <a:t>some may need to get to good practice</a:t>
            </a:r>
          </a:p>
          <a:p>
            <a:r>
              <a:rPr lang="en-NZ" baseline="0" dirty="0" smtClean="0"/>
              <a:t>Some may end up with very low sustainable discharges</a:t>
            </a:r>
          </a:p>
          <a:p>
            <a:r>
              <a:rPr lang="en-NZ" baseline="0" dirty="0" smtClean="0"/>
              <a:t>Some may make minimal changes</a:t>
            </a:r>
          </a:p>
          <a:p>
            <a:r>
              <a:rPr lang="en-NZ" baseline="0" dirty="0" smtClean="0"/>
              <a:t>Some may go no further than the NDA</a:t>
            </a:r>
          </a:p>
          <a:p>
            <a:endParaRPr lang="en-NZ" baseline="0" dirty="0" smtClean="0"/>
          </a:p>
          <a:p>
            <a:r>
              <a:rPr lang="en-NZ" baseline="0" dirty="0" smtClean="0"/>
              <a:t>Totals above the line (excluding those not in compliance with water and land plan) equals 140 tonnes</a:t>
            </a:r>
          </a:p>
          <a:p>
            <a:r>
              <a:rPr lang="en-NZ" baseline="0" dirty="0" smtClean="0"/>
              <a:t>Dark green 5.5 million</a:t>
            </a:r>
          </a:p>
          <a:p>
            <a:endParaRPr lang="en-NZ" baseline="0" dirty="0" smtClean="0"/>
          </a:p>
          <a:p>
            <a:r>
              <a:rPr lang="en-NZ" baseline="0" dirty="0" smtClean="0"/>
              <a:t>Below the line the total light green equals 100 tonnes and 40 million</a:t>
            </a:r>
          </a:p>
          <a:p>
            <a:r>
              <a:rPr lang="en-NZ" baseline="0" dirty="0" smtClean="0"/>
              <a:t>Blue is the sustainable load for the lake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883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78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Dual aim to fit the</a:t>
            </a:r>
            <a:r>
              <a:rPr lang="en-NZ" baseline="0" dirty="0" smtClean="0"/>
              <a:t> framework design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44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Mechanisms to ensure fairness,</a:t>
            </a:r>
            <a:r>
              <a:rPr lang="en-NZ" baseline="0" dirty="0" smtClean="0"/>
              <a:t> transparency, adaptability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Top</a:t>
            </a:r>
            <a:r>
              <a:rPr lang="en-NZ" baseline="0" dirty="0" smtClean="0"/>
              <a:t> four basic requirements for public service – use and distribution of public funds</a:t>
            </a:r>
          </a:p>
          <a:p>
            <a:r>
              <a:rPr lang="en-NZ" baseline="0" dirty="0" smtClean="0"/>
              <a:t>last one ensures adaptability over the duration of the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398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Key word here</a:t>
            </a:r>
            <a:r>
              <a:rPr lang="en-NZ" baseline="0" dirty="0" smtClean="0"/>
              <a:t> is favour</a:t>
            </a:r>
          </a:p>
          <a:p>
            <a:endParaRPr lang="en-NZ" baseline="0" dirty="0" smtClean="0"/>
          </a:p>
          <a:p>
            <a:r>
              <a:rPr lang="en-NZ" baseline="0" dirty="0" smtClean="0"/>
              <a:t>Basic principles that guide the selection of successful applicants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4A83-E748-47B8-97EB-6A4ACA75CD4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846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" y="-2023"/>
            <a:ext cx="93795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51520" y="5154836"/>
            <a:ext cx="23042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 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6" y="4974814"/>
            <a:ext cx="2381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85" y="4974814"/>
            <a:ext cx="2117476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78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05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1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4406900"/>
            <a:ext cx="76671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2906713"/>
            <a:ext cx="7667129" cy="1530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3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45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24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4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794959-A673-47B5-AC66-29750740EC11}" type="datetimeFigureOut">
              <a:rPr lang="en-NZ" smtClean="0"/>
              <a:t>27/09/2013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23154F-82D2-4E87-8C1C-1B4135A86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10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7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56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" y="-2023"/>
            <a:ext cx="937958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154836"/>
            <a:ext cx="23042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 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51554"/>
            <a:ext cx="943962" cy="15891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600200"/>
            <a:ext cx="7787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12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Tx/>
        <a:buBlip>
          <a:blip r:embed="rId15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Lake Rotorua</a:t>
            </a:r>
            <a:br>
              <a:rPr lang="en-NZ" dirty="0" smtClean="0"/>
            </a:br>
            <a:r>
              <a:rPr lang="en-NZ" dirty="0" smtClean="0"/>
              <a:t>Incentives Scheme Policy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12976"/>
            <a:ext cx="6400800" cy="146456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396536" cy="16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0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Criteria for Funding Allocation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Only actions with a high degree of certainty of nutrient reduction will be funded</a:t>
            </a:r>
          </a:p>
          <a:p>
            <a:r>
              <a:rPr lang="en-NZ" dirty="0" smtClean="0"/>
              <a:t>Funding below the line will only be provided for actions demonstrated to achieve reductions below the NDA for the property</a:t>
            </a:r>
          </a:p>
          <a:p>
            <a:r>
              <a:rPr lang="en-NZ" dirty="0" smtClean="0"/>
              <a:t>Landowners must be compliant with Regional Water and Land Plan rules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16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Funding will not be provided for</a:t>
            </a:r>
          </a:p>
          <a:p>
            <a:r>
              <a:rPr lang="en-NZ" dirty="0" smtClean="0"/>
              <a:t>Actions to get to good farming practice</a:t>
            </a:r>
          </a:p>
          <a:p>
            <a:r>
              <a:rPr lang="en-NZ" dirty="0" smtClean="0"/>
              <a:t>Any nutrient reduction actions already completed</a:t>
            </a:r>
          </a:p>
          <a:p>
            <a:r>
              <a:rPr lang="en-NZ" dirty="0" smtClean="0"/>
              <a:t>Gorse control</a:t>
            </a:r>
          </a:p>
          <a:p>
            <a:r>
              <a:rPr lang="en-NZ" dirty="0" smtClean="0"/>
              <a:t>Nutrient reduction activities that are cost neutral to do or that are financially positive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43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Conditions of Funding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Clear, quantifiable and measurable </a:t>
            </a:r>
          </a:p>
          <a:p>
            <a:r>
              <a:rPr lang="en-NZ" dirty="0" smtClean="0"/>
              <a:t>Perpetuity</a:t>
            </a:r>
          </a:p>
          <a:p>
            <a:r>
              <a:rPr lang="en-NZ" dirty="0" smtClean="0"/>
              <a:t>Legal mechanisms to enforce reductions e.g. caveats, contracts</a:t>
            </a:r>
          </a:p>
          <a:p>
            <a:r>
              <a:rPr lang="en-NZ" dirty="0" smtClean="0"/>
              <a:t>Funding paid when work is completed or at agreed milestones</a:t>
            </a:r>
          </a:p>
          <a:p>
            <a:r>
              <a:rPr lang="en-NZ" dirty="0" smtClean="0"/>
              <a:t>All limits and targets, set at the time of legal binding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175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Incentives Scheme Policy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Framework agreed by Council</a:t>
            </a:r>
          </a:p>
          <a:p>
            <a:r>
              <a:rPr lang="en-NZ" dirty="0" smtClean="0"/>
              <a:t>To RTALSG on 27</a:t>
            </a:r>
            <a:r>
              <a:rPr lang="en-NZ" baseline="30000" dirty="0" smtClean="0"/>
              <a:t>th</a:t>
            </a:r>
            <a:r>
              <a:rPr lang="en-NZ" dirty="0" smtClean="0"/>
              <a:t> September</a:t>
            </a:r>
          </a:p>
          <a:p>
            <a:r>
              <a:rPr lang="en-NZ" dirty="0"/>
              <a:t>Success of framework depends on incentives scheme – including Central Government funding</a:t>
            </a:r>
          </a:p>
          <a:p>
            <a:r>
              <a:rPr lang="en-NZ" dirty="0" smtClean="0"/>
              <a:t>Cabinet meeting in </a:t>
            </a:r>
            <a:r>
              <a:rPr lang="en-NZ" dirty="0"/>
              <a:t>December – information due </a:t>
            </a:r>
            <a:r>
              <a:rPr lang="en-NZ" dirty="0" smtClean="0"/>
              <a:t>October</a:t>
            </a:r>
          </a:p>
          <a:p>
            <a:r>
              <a:rPr lang="en-NZ" dirty="0" smtClean="0"/>
              <a:t>Seeking </a:t>
            </a:r>
            <a:r>
              <a:rPr lang="en-NZ" dirty="0" err="1" smtClean="0"/>
              <a:t>StAG</a:t>
            </a:r>
            <a:r>
              <a:rPr lang="en-NZ" dirty="0" smtClean="0"/>
              <a:t> views and endorsement of approach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902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Previous policy and 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Draft principles and design presented</a:t>
            </a:r>
          </a:p>
          <a:p>
            <a:r>
              <a:rPr lang="en-NZ" dirty="0" smtClean="0"/>
              <a:t>Allocation framework was delayed</a:t>
            </a:r>
          </a:p>
          <a:p>
            <a:r>
              <a:rPr lang="en-NZ" dirty="0" smtClean="0"/>
              <a:t>Incentives </a:t>
            </a:r>
            <a:r>
              <a:rPr lang="en-NZ" dirty="0"/>
              <a:t>p</a:t>
            </a:r>
            <a:r>
              <a:rPr lang="en-NZ" dirty="0" smtClean="0"/>
              <a:t>olicy restructured to fit the approved framework</a:t>
            </a:r>
          </a:p>
          <a:p>
            <a:r>
              <a:rPr lang="en-NZ" dirty="0" smtClean="0"/>
              <a:t>Incentives design to follow at later date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" y="4961467"/>
            <a:ext cx="9259315" cy="182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0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978" y="53752"/>
            <a:ext cx="4896544" cy="1143000"/>
          </a:xfrm>
        </p:spPr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9531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2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5425"/>
            <a:ext cx="7787208" cy="1143000"/>
          </a:xfrm>
        </p:spPr>
        <p:txBody>
          <a:bodyPr/>
          <a:lstStyle/>
          <a:p>
            <a:r>
              <a:rPr lang="en-NZ" dirty="0" smtClean="0"/>
              <a:t>Hypothetical farm scenarios</a:t>
            </a:r>
            <a:endParaRPr lang="en-N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6588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Incentives Scheme Policy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Aim </a:t>
            </a:r>
          </a:p>
          <a:p>
            <a:r>
              <a:rPr lang="en-NZ" dirty="0" smtClean="0"/>
              <a:t>Approach</a:t>
            </a:r>
          </a:p>
          <a:p>
            <a:r>
              <a:rPr lang="en-NZ" dirty="0" smtClean="0"/>
              <a:t>Principles of funding allocation</a:t>
            </a:r>
          </a:p>
          <a:p>
            <a:r>
              <a:rPr lang="en-NZ" dirty="0" smtClean="0"/>
              <a:t>High level criteria</a:t>
            </a:r>
          </a:p>
          <a:p>
            <a:r>
              <a:rPr lang="en-NZ" dirty="0" smtClean="0"/>
              <a:t>Exclusions</a:t>
            </a:r>
          </a:p>
          <a:p>
            <a:r>
              <a:rPr lang="en-NZ" dirty="0" smtClean="0"/>
              <a:t>Conditions of funding</a:t>
            </a:r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96633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Aim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Provide financial assistance above the line to assist pastoral farmers to meet their NDAs (up to $5.5 million) and</a:t>
            </a:r>
          </a:p>
          <a:p>
            <a:r>
              <a:rPr lang="en-NZ" dirty="0" smtClean="0"/>
              <a:t>Incentivise land use change and land management change below the line to reduce the nitrogen discharge to the lake by 100t/year (up to $40 million)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982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Approach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Run according to the following approach:</a:t>
            </a:r>
          </a:p>
          <a:p>
            <a:r>
              <a:rPr lang="en-NZ" dirty="0" smtClean="0"/>
              <a:t>An open and transparent process </a:t>
            </a:r>
          </a:p>
          <a:p>
            <a:r>
              <a:rPr lang="en-NZ" dirty="0" smtClean="0"/>
              <a:t>Fair access</a:t>
            </a:r>
          </a:p>
          <a:p>
            <a:r>
              <a:rPr lang="en-NZ" dirty="0" smtClean="0"/>
              <a:t>Well governed </a:t>
            </a:r>
          </a:p>
          <a:p>
            <a:r>
              <a:rPr lang="en-NZ" dirty="0" smtClean="0"/>
              <a:t>Based on efficient administration </a:t>
            </a:r>
          </a:p>
          <a:p>
            <a:r>
              <a:rPr lang="en-NZ" dirty="0" smtClean="0"/>
              <a:t>Responsive to opportunities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232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Principles of Funding Allocation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When selecting funding recipients we will favour</a:t>
            </a:r>
          </a:p>
          <a:p>
            <a:r>
              <a:rPr lang="en-NZ" dirty="0" smtClean="0"/>
              <a:t>The most nitrogen reduction per dollar</a:t>
            </a:r>
          </a:p>
          <a:p>
            <a:r>
              <a:rPr lang="en-NZ" dirty="0" smtClean="0"/>
              <a:t>Proposals with co-benefits </a:t>
            </a:r>
          </a:p>
          <a:p>
            <a:r>
              <a:rPr lang="en-NZ" dirty="0" smtClean="0"/>
              <a:t>Actions that commit to significant change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0359054"/>
      </p:ext>
    </p:extLst>
  </p:cSld>
  <p:clrMapOvr>
    <a:masterClrMapping/>
  </p:clrMapOvr>
</p:sld>
</file>

<file path=ppt/theme/theme1.xml><?xml version="1.0" encoding="utf-8"?>
<a:theme xmlns:a="http://schemas.openxmlformats.org/drawingml/2006/main" name="Rotorua Te Arawa Lakes Programme -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746</Words>
  <Application>Microsoft Office PowerPoint</Application>
  <PresentationFormat>On-screen Show (4:3)</PresentationFormat>
  <Paragraphs>119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Rotorua Te Arawa Lakes Programme - White</vt:lpstr>
      <vt:lpstr>Lake Rotorua Incentives Scheme Policy</vt:lpstr>
      <vt:lpstr>Incentives Scheme Policy</vt:lpstr>
      <vt:lpstr>Previous policy and design</vt:lpstr>
      <vt:lpstr>Overview</vt:lpstr>
      <vt:lpstr>Hypothetical farm scenarios</vt:lpstr>
      <vt:lpstr>Incentives Scheme Policy</vt:lpstr>
      <vt:lpstr>Aim</vt:lpstr>
      <vt:lpstr>Approach</vt:lpstr>
      <vt:lpstr>Principles of Funding Allocation</vt:lpstr>
      <vt:lpstr>Criteria for Funding Allocation</vt:lpstr>
      <vt:lpstr>Exclusions</vt:lpstr>
      <vt:lpstr>Conditions of Funding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Incentives Scheme Policy</dc:title>
  <dc:creator>Karen Parcell</dc:creator>
  <cp:lastModifiedBy>Anna Grayling</cp:lastModifiedBy>
  <cp:revision>35</cp:revision>
  <dcterms:created xsi:type="dcterms:W3CDTF">2013-09-20T02:54:47Z</dcterms:created>
  <dcterms:modified xsi:type="dcterms:W3CDTF">2013-09-27T03:19:00Z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A1683293</vt:lpwstr>
  </property>
  <property fmtid="{D5CDD505-2E9C-101B-9397-08002B2CF9AE}" pid="4" name="Objective-Title">
    <vt:lpwstr>Incentives Scheme Policy presentation to StAG - 23 September 2013</vt:lpwstr>
  </property>
  <property fmtid="{D5CDD505-2E9C-101B-9397-08002B2CF9AE}" pid="5" name="Objective-Comment">
    <vt:lpwstr/>
  </property>
  <property fmtid="{D5CDD505-2E9C-101B-9397-08002B2CF9AE}" pid="6" name="Objective-CreationStamp">
    <vt:filetime>2013-09-22T20:25:04Z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2013-09-22T22:27:37Z</vt:filetime>
  </property>
  <property fmtid="{D5CDD505-2E9C-101B-9397-08002B2CF9AE}" pid="11" name="Objective-Owner">
    <vt:lpwstr>Karen Parcell</vt:lpwstr>
  </property>
  <property fmtid="{D5CDD505-2E9C-101B-9397-08002B2CF9AE}" pid="12" name="Objective-Path">
    <vt:lpwstr>EasyInfo Global Folder:'Virtual Filing Cabinet':Natural Resource Management:Inland Water Management:Lake Rotorua:Lake Rotorua Action Plan Implementation (Protection and Restoration):. Lake Rotorua Catchment Incentive Scheme:. Incentive Delivery:</vt:lpwstr>
  </property>
  <property fmtid="{D5CDD505-2E9C-101B-9397-08002B2CF9AE}" pid="13" name="Objective-Parent">
    <vt:lpwstr>. Incentive Delivery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0.6</vt:lpwstr>
  </property>
  <property fmtid="{D5CDD505-2E9C-101B-9397-08002B2CF9AE}" pid="16" name="Objective-VersionNumber">
    <vt:r8>6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Corporate Access]</vt:lpwstr>
  </property>
  <property fmtid="{D5CDD505-2E9C-101B-9397-08002B2CF9AE}" pid="20" name="Objective-Caveats">
    <vt:lpwstr/>
  </property>
  <property fmtid="{D5CDD505-2E9C-101B-9397-08002B2CF9AE}" pid="21" name="Objective-Correspondence Type [system]">
    <vt:lpwstr>Other</vt:lpwstr>
  </property>
  <property fmtid="{D5CDD505-2E9C-101B-9397-08002B2CF9AE}" pid="22" name="Objective-To. [system]">
    <vt:lpwstr/>
  </property>
  <property fmtid="{D5CDD505-2E9C-101B-9397-08002B2CF9AE}" pid="23" name="Objective-From. [system]">
    <vt:lpwstr/>
  </property>
  <property fmtid="{D5CDD505-2E9C-101B-9397-08002B2CF9AE}" pid="24" name="Objective-Copy To [system]">
    <vt:lpwstr/>
  </property>
  <property fmtid="{D5CDD505-2E9C-101B-9397-08002B2CF9AE}" pid="25" name="Objective-On Behalf Of [system]">
    <vt:lpwstr/>
  </property>
  <property fmtid="{D5CDD505-2E9C-101B-9397-08002B2CF9AE}" pid="26" name="Objective-GIS Location [system]">
    <vt:lpwstr/>
  </property>
</Properties>
</file>