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6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Lake%20Okaro%201989-2009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hrtland\AppData\Local\Microsoft\Windows\Temporary%20Internet%20Files\Content.Outlook\WKDWM59I\Psorption%20experiment%20MINTE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Sample!$C$2:$C$112</c:f>
              <c:numCache>
                <c:formatCode>m/d/yyyy</c:formatCode>
                <c:ptCount val="111"/>
                <c:pt idx="0">
                  <c:v>33465</c:v>
                </c:pt>
                <c:pt idx="1">
                  <c:v>33535</c:v>
                </c:pt>
                <c:pt idx="2">
                  <c:v>33585</c:v>
                </c:pt>
                <c:pt idx="3">
                  <c:v>33654</c:v>
                </c:pt>
                <c:pt idx="4">
                  <c:v>33731</c:v>
                </c:pt>
                <c:pt idx="5">
                  <c:v>33822</c:v>
                </c:pt>
                <c:pt idx="6">
                  <c:v>33864</c:v>
                </c:pt>
                <c:pt idx="7">
                  <c:v>33913</c:v>
                </c:pt>
                <c:pt idx="8">
                  <c:v>33976</c:v>
                </c:pt>
                <c:pt idx="9">
                  <c:v>34046</c:v>
                </c:pt>
                <c:pt idx="10">
                  <c:v>34114</c:v>
                </c:pt>
                <c:pt idx="11">
                  <c:v>34198</c:v>
                </c:pt>
                <c:pt idx="12">
                  <c:v>34275</c:v>
                </c:pt>
                <c:pt idx="13">
                  <c:v>34367</c:v>
                </c:pt>
                <c:pt idx="14">
                  <c:v>34424</c:v>
                </c:pt>
                <c:pt idx="15">
                  <c:v>34480</c:v>
                </c:pt>
                <c:pt idx="16">
                  <c:v>34554</c:v>
                </c:pt>
                <c:pt idx="17">
                  <c:v>34667</c:v>
                </c:pt>
                <c:pt idx="18">
                  <c:v>34724</c:v>
                </c:pt>
                <c:pt idx="19">
                  <c:v>34828</c:v>
                </c:pt>
                <c:pt idx="20">
                  <c:v>34954</c:v>
                </c:pt>
                <c:pt idx="21">
                  <c:v>35032</c:v>
                </c:pt>
                <c:pt idx="22">
                  <c:v>35269</c:v>
                </c:pt>
                <c:pt idx="23">
                  <c:v>35368</c:v>
                </c:pt>
                <c:pt idx="24">
                  <c:v>35411</c:v>
                </c:pt>
                <c:pt idx="25">
                  <c:v>35437</c:v>
                </c:pt>
                <c:pt idx="26">
                  <c:v>35878</c:v>
                </c:pt>
                <c:pt idx="27">
                  <c:v>36720</c:v>
                </c:pt>
                <c:pt idx="28">
                  <c:v>36762</c:v>
                </c:pt>
                <c:pt idx="29">
                  <c:v>36790</c:v>
                </c:pt>
                <c:pt idx="30">
                  <c:v>36823</c:v>
                </c:pt>
                <c:pt idx="31">
                  <c:v>36851</c:v>
                </c:pt>
                <c:pt idx="32">
                  <c:v>36872</c:v>
                </c:pt>
                <c:pt idx="33">
                  <c:v>36908</c:v>
                </c:pt>
                <c:pt idx="34">
                  <c:v>36935</c:v>
                </c:pt>
                <c:pt idx="35">
                  <c:v>36970</c:v>
                </c:pt>
                <c:pt idx="36">
                  <c:v>37000</c:v>
                </c:pt>
                <c:pt idx="37">
                  <c:v>37034</c:v>
                </c:pt>
                <c:pt idx="38">
                  <c:v>37061</c:v>
                </c:pt>
                <c:pt idx="39">
                  <c:v>37463</c:v>
                </c:pt>
                <c:pt idx="40">
                  <c:v>37490</c:v>
                </c:pt>
                <c:pt idx="41">
                  <c:v>37525</c:v>
                </c:pt>
                <c:pt idx="42">
                  <c:v>37551</c:v>
                </c:pt>
                <c:pt idx="43">
                  <c:v>37579</c:v>
                </c:pt>
                <c:pt idx="44">
                  <c:v>37608</c:v>
                </c:pt>
                <c:pt idx="45">
                  <c:v>37644</c:v>
                </c:pt>
                <c:pt idx="46">
                  <c:v>37670</c:v>
                </c:pt>
                <c:pt idx="47">
                  <c:v>37697</c:v>
                </c:pt>
                <c:pt idx="48">
                  <c:v>37728</c:v>
                </c:pt>
                <c:pt idx="49">
                  <c:v>37770</c:v>
                </c:pt>
                <c:pt idx="50">
                  <c:v>37792</c:v>
                </c:pt>
                <c:pt idx="51">
                  <c:v>37833</c:v>
                </c:pt>
                <c:pt idx="52">
                  <c:v>37862</c:v>
                </c:pt>
                <c:pt idx="53">
                  <c:v>37887</c:v>
                </c:pt>
                <c:pt idx="54">
                  <c:v>37917</c:v>
                </c:pt>
                <c:pt idx="55">
                  <c:v>37945</c:v>
                </c:pt>
                <c:pt idx="56">
                  <c:v>37973</c:v>
                </c:pt>
                <c:pt idx="57">
                  <c:v>38007</c:v>
                </c:pt>
                <c:pt idx="58">
                  <c:v>38040</c:v>
                </c:pt>
                <c:pt idx="59">
                  <c:v>38070</c:v>
                </c:pt>
                <c:pt idx="60">
                  <c:v>38100</c:v>
                </c:pt>
                <c:pt idx="61">
                  <c:v>38127</c:v>
                </c:pt>
                <c:pt idx="62">
                  <c:v>38161</c:v>
                </c:pt>
                <c:pt idx="63">
                  <c:v>38198</c:v>
                </c:pt>
                <c:pt idx="64">
                  <c:v>38225</c:v>
                </c:pt>
                <c:pt idx="65">
                  <c:v>38268</c:v>
                </c:pt>
                <c:pt idx="66">
                  <c:v>38281</c:v>
                </c:pt>
                <c:pt idx="67">
                  <c:v>38310</c:v>
                </c:pt>
                <c:pt idx="68">
                  <c:v>38335</c:v>
                </c:pt>
                <c:pt idx="69">
                  <c:v>38372</c:v>
                </c:pt>
                <c:pt idx="70">
                  <c:v>38407</c:v>
                </c:pt>
                <c:pt idx="71">
                  <c:v>38435</c:v>
                </c:pt>
                <c:pt idx="72">
                  <c:v>38463</c:v>
                </c:pt>
                <c:pt idx="73">
                  <c:v>38496</c:v>
                </c:pt>
                <c:pt idx="74">
                  <c:v>38526</c:v>
                </c:pt>
                <c:pt idx="75">
                  <c:v>38555</c:v>
                </c:pt>
                <c:pt idx="76">
                  <c:v>38590</c:v>
                </c:pt>
                <c:pt idx="77">
                  <c:v>38617</c:v>
                </c:pt>
                <c:pt idx="78">
                  <c:v>38645</c:v>
                </c:pt>
                <c:pt idx="79">
                  <c:v>38673</c:v>
                </c:pt>
                <c:pt idx="80">
                  <c:v>38701</c:v>
                </c:pt>
                <c:pt idx="81">
                  <c:v>38750</c:v>
                </c:pt>
                <c:pt idx="82">
                  <c:v>38771</c:v>
                </c:pt>
                <c:pt idx="83">
                  <c:v>38799</c:v>
                </c:pt>
                <c:pt idx="84">
                  <c:v>38827</c:v>
                </c:pt>
                <c:pt idx="85">
                  <c:v>38861</c:v>
                </c:pt>
                <c:pt idx="86">
                  <c:v>38894</c:v>
                </c:pt>
                <c:pt idx="87">
                  <c:v>38922</c:v>
                </c:pt>
                <c:pt idx="88">
                  <c:v>38944</c:v>
                </c:pt>
                <c:pt idx="89">
                  <c:v>38981</c:v>
                </c:pt>
                <c:pt idx="90">
                  <c:v>39024</c:v>
                </c:pt>
                <c:pt idx="91">
                  <c:v>39037</c:v>
                </c:pt>
                <c:pt idx="92">
                  <c:v>39066</c:v>
                </c:pt>
                <c:pt idx="93">
                  <c:v>39101</c:v>
                </c:pt>
                <c:pt idx="94">
                  <c:v>39134</c:v>
                </c:pt>
                <c:pt idx="95">
                  <c:v>39163</c:v>
                </c:pt>
                <c:pt idx="96">
                  <c:v>39198</c:v>
                </c:pt>
                <c:pt idx="97">
                  <c:v>39226</c:v>
                </c:pt>
                <c:pt idx="98">
                  <c:v>39252</c:v>
                </c:pt>
                <c:pt idx="99">
                  <c:v>39290</c:v>
                </c:pt>
                <c:pt idx="100">
                  <c:v>39317</c:v>
                </c:pt>
                <c:pt idx="101">
                  <c:v>39345</c:v>
                </c:pt>
                <c:pt idx="102">
                  <c:v>39379</c:v>
                </c:pt>
                <c:pt idx="103">
                  <c:v>39402</c:v>
                </c:pt>
                <c:pt idx="104">
                  <c:v>39430</c:v>
                </c:pt>
                <c:pt idx="105">
                  <c:v>39471</c:v>
                </c:pt>
                <c:pt idx="106">
                  <c:v>39499</c:v>
                </c:pt>
                <c:pt idx="107">
                  <c:v>39527</c:v>
                </c:pt>
                <c:pt idx="108">
                  <c:v>39561</c:v>
                </c:pt>
                <c:pt idx="109">
                  <c:v>39590</c:v>
                </c:pt>
                <c:pt idx="110">
                  <c:v>39618</c:v>
                </c:pt>
              </c:numCache>
            </c:numRef>
          </c:xVal>
          <c:yVal>
            <c:numRef>
              <c:f>Sample!$N$2:$N$112</c:f>
              <c:numCache>
                <c:formatCode>General</c:formatCode>
                <c:ptCount val="111"/>
                <c:pt idx="2">
                  <c:v>10</c:v>
                </c:pt>
                <c:pt idx="3">
                  <c:v>9</c:v>
                </c:pt>
                <c:pt idx="4">
                  <c:v>7.6999998092651367</c:v>
                </c:pt>
                <c:pt idx="5">
                  <c:v>6.8000001907348633</c:v>
                </c:pt>
                <c:pt idx="6">
                  <c:v>9.1000003814697266</c:v>
                </c:pt>
                <c:pt idx="7">
                  <c:v>9.1999998092651367</c:v>
                </c:pt>
                <c:pt idx="8">
                  <c:v>9.6000003814697266</c:v>
                </c:pt>
                <c:pt idx="9">
                  <c:v>9.5</c:v>
                </c:pt>
                <c:pt idx="10">
                  <c:v>7</c:v>
                </c:pt>
                <c:pt idx="11">
                  <c:v>7.3000001907348633</c:v>
                </c:pt>
                <c:pt idx="12">
                  <c:v>10.199999809265137</c:v>
                </c:pt>
                <c:pt idx="13">
                  <c:v>9.6999998092651367</c:v>
                </c:pt>
                <c:pt idx="14">
                  <c:v>9.1000003814697266</c:v>
                </c:pt>
                <c:pt idx="15">
                  <c:v>7.1999998092651367</c:v>
                </c:pt>
                <c:pt idx="16">
                  <c:v>7.4000000953674316</c:v>
                </c:pt>
                <c:pt idx="17">
                  <c:v>9.1999998092651367</c:v>
                </c:pt>
                <c:pt idx="18">
                  <c:v>9.8999996185302734</c:v>
                </c:pt>
                <c:pt idx="19">
                  <c:v>7.3000001907348633</c:v>
                </c:pt>
                <c:pt idx="20">
                  <c:v>8.6000003814697266</c:v>
                </c:pt>
                <c:pt idx="21">
                  <c:v>9.8000001907348633</c:v>
                </c:pt>
                <c:pt idx="22">
                  <c:v>7.5999999046325684</c:v>
                </c:pt>
                <c:pt idx="23">
                  <c:v>10</c:v>
                </c:pt>
                <c:pt idx="24">
                  <c:v>10.199999809265137</c:v>
                </c:pt>
                <c:pt idx="25">
                  <c:v>9.3000001907348633</c:v>
                </c:pt>
                <c:pt idx="26">
                  <c:v>8.6000003814697266</c:v>
                </c:pt>
                <c:pt idx="27">
                  <c:v>7.5999999046325684</c:v>
                </c:pt>
                <c:pt idx="28">
                  <c:v>8.6000003814697266</c:v>
                </c:pt>
                <c:pt idx="29">
                  <c:v>8.6999998092651367</c:v>
                </c:pt>
                <c:pt idx="30">
                  <c:v>10.199999809265137</c:v>
                </c:pt>
                <c:pt idx="31">
                  <c:v>9.3000001907348633</c:v>
                </c:pt>
                <c:pt idx="32">
                  <c:v>10.199999809265137</c:v>
                </c:pt>
                <c:pt idx="33">
                  <c:v>9.6400003433227539</c:v>
                </c:pt>
                <c:pt idx="34">
                  <c:v>8.4099998474121094</c:v>
                </c:pt>
                <c:pt idx="39">
                  <c:v>7.570000171661377</c:v>
                </c:pt>
                <c:pt idx="40">
                  <c:v>7.4200000762939453</c:v>
                </c:pt>
                <c:pt idx="41">
                  <c:v>9.1499996185302734</c:v>
                </c:pt>
                <c:pt idx="42">
                  <c:v>10.010000228881836</c:v>
                </c:pt>
                <c:pt idx="43">
                  <c:v>10.100000381469727</c:v>
                </c:pt>
                <c:pt idx="44">
                  <c:v>10.100000381469727</c:v>
                </c:pt>
                <c:pt idx="45">
                  <c:v>9.8999996185302734</c:v>
                </c:pt>
                <c:pt idx="46">
                  <c:v>10</c:v>
                </c:pt>
                <c:pt idx="48">
                  <c:v>9</c:v>
                </c:pt>
                <c:pt idx="49">
                  <c:v>7.1999998092651367</c:v>
                </c:pt>
                <c:pt idx="50">
                  <c:v>7.1999998092651367</c:v>
                </c:pt>
                <c:pt idx="51">
                  <c:v>7.5</c:v>
                </c:pt>
                <c:pt idx="52">
                  <c:v>8.3999996185302734</c:v>
                </c:pt>
                <c:pt idx="53">
                  <c:v>8.3999996185302734</c:v>
                </c:pt>
                <c:pt idx="54">
                  <c:v>10.300000190734863</c:v>
                </c:pt>
                <c:pt idx="55">
                  <c:v>10.5</c:v>
                </c:pt>
                <c:pt idx="56">
                  <c:v>10.100000381469727</c:v>
                </c:pt>
                <c:pt idx="57">
                  <c:v>10</c:v>
                </c:pt>
                <c:pt idx="58">
                  <c:v>8.5</c:v>
                </c:pt>
                <c:pt idx="59">
                  <c:v>9.1000003814697266</c:v>
                </c:pt>
                <c:pt idx="60">
                  <c:v>9.3999996185302734</c:v>
                </c:pt>
                <c:pt idx="61">
                  <c:v>7.1999998092651367</c:v>
                </c:pt>
                <c:pt idx="62">
                  <c:v>7.4000000953674316</c:v>
                </c:pt>
                <c:pt idx="63">
                  <c:v>7.7100000381469727</c:v>
                </c:pt>
                <c:pt idx="64">
                  <c:v>7.6500000953674316</c:v>
                </c:pt>
                <c:pt idx="65">
                  <c:v>8.1899995803833008</c:v>
                </c:pt>
                <c:pt idx="66">
                  <c:v>9.3999996185302734</c:v>
                </c:pt>
                <c:pt idx="67">
                  <c:v>9.6999998092651367</c:v>
                </c:pt>
                <c:pt idx="68">
                  <c:v>9.6000003814697266</c:v>
                </c:pt>
                <c:pt idx="69">
                  <c:v>9.6999998092651367</c:v>
                </c:pt>
                <c:pt idx="70">
                  <c:v>9.5</c:v>
                </c:pt>
                <c:pt idx="71">
                  <c:v>8.8000001907348633</c:v>
                </c:pt>
                <c:pt idx="72">
                  <c:v>8.1999998092651367</c:v>
                </c:pt>
                <c:pt idx="73">
                  <c:v>7.8000001907348633</c:v>
                </c:pt>
                <c:pt idx="74">
                  <c:v>7.3000001907348633</c:v>
                </c:pt>
                <c:pt idx="75">
                  <c:v>7.3000001907348633</c:v>
                </c:pt>
                <c:pt idx="76">
                  <c:v>7.5999999046325684</c:v>
                </c:pt>
                <c:pt idx="77">
                  <c:v>6.5</c:v>
                </c:pt>
                <c:pt idx="78">
                  <c:v>9.6999998092651367</c:v>
                </c:pt>
                <c:pt idx="79">
                  <c:v>10</c:v>
                </c:pt>
                <c:pt idx="80">
                  <c:v>10</c:v>
                </c:pt>
                <c:pt idx="81">
                  <c:v>8.8000001907348633</c:v>
                </c:pt>
                <c:pt idx="82">
                  <c:v>7.6999998092651367</c:v>
                </c:pt>
                <c:pt idx="83">
                  <c:v>8.1999998092651367</c:v>
                </c:pt>
                <c:pt idx="84">
                  <c:v>7.5999999046325684</c:v>
                </c:pt>
                <c:pt idx="85">
                  <c:v>7.1999998092651367</c:v>
                </c:pt>
                <c:pt idx="86">
                  <c:v>7.4000000953674316</c:v>
                </c:pt>
                <c:pt idx="87">
                  <c:v>7.4000000953674316</c:v>
                </c:pt>
                <c:pt idx="88">
                  <c:v>7.5999999046325684</c:v>
                </c:pt>
                <c:pt idx="89">
                  <c:v>8.6999998092651367</c:v>
                </c:pt>
                <c:pt idx="90">
                  <c:v>9.6999998092651367</c:v>
                </c:pt>
                <c:pt idx="91">
                  <c:v>10</c:v>
                </c:pt>
                <c:pt idx="92">
                  <c:v>9.6999998092651367</c:v>
                </c:pt>
                <c:pt idx="93">
                  <c:v>9.8000001907348633</c:v>
                </c:pt>
                <c:pt idx="94">
                  <c:v>8.6000003814697266</c:v>
                </c:pt>
                <c:pt idx="95">
                  <c:v>8.8999996185302734</c:v>
                </c:pt>
                <c:pt idx="96">
                  <c:v>8</c:v>
                </c:pt>
                <c:pt idx="97">
                  <c:v>7.4000000953674316</c:v>
                </c:pt>
                <c:pt idx="98">
                  <c:v>7.1999998092651367</c:v>
                </c:pt>
                <c:pt idx="99">
                  <c:v>7.5999999046325684</c:v>
                </c:pt>
                <c:pt idx="100">
                  <c:v>7.5</c:v>
                </c:pt>
                <c:pt idx="101">
                  <c:v>9.5</c:v>
                </c:pt>
                <c:pt idx="102">
                  <c:v>9.3000001907348633</c:v>
                </c:pt>
                <c:pt idx="103">
                  <c:v>9.8000001907348633</c:v>
                </c:pt>
                <c:pt idx="104">
                  <c:v>9.3000001907348633</c:v>
                </c:pt>
                <c:pt idx="105">
                  <c:v>8.8999996185302734</c:v>
                </c:pt>
                <c:pt idx="106">
                  <c:v>7.8000001907348633</c:v>
                </c:pt>
                <c:pt idx="107">
                  <c:v>8</c:v>
                </c:pt>
                <c:pt idx="108">
                  <c:v>7.4000000953674316</c:v>
                </c:pt>
                <c:pt idx="109">
                  <c:v>7.1999998092651367</c:v>
                </c:pt>
                <c:pt idx="110">
                  <c:v>7.0999999046325684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83552"/>
        <c:axId val="26195456"/>
      </c:scatterChart>
      <c:valAx>
        <c:axId val="26183552"/>
        <c:scaling>
          <c:orientation val="minMax"/>
          <c:min val="37000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6195456"/>
        <c:crosses val="autoZero"/>
        <c:crossBetween val="midCat"/>
      </c:valAx>
      <c:valAx>
        <c:axId val="26195456"/>
        <c:scaling>
          <c:orientation val="minMax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6183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P sorption</c:v>
          </c:tx>
          <c:spPr>
            <a:solidFill>
              <a:srgbClr val="FF0000"/>
            </a:solidFill>
          </c:spPr>
          <c:invertIfNegative val="0"/>
          <c:cat>
            <c:numRef>
              <c:f>'[Psorption experiment MINTEQ.xlsx]ok-02-1.0'!$A$4:$A$10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numCache>
            </c:numRef>
          </c:cat>
          <c:val>
            <c:numRef>
              <c:f>'[Psorption experiment MINTEQ.xlsx]ok-02-1.0'!$C$4:$C$10</c:f>
              <c:numCache>
                <c:formatCode>General</c:formatCode>
                <c:ptCount val="7"/>
                <c:pt idx="0">
                  <c:v>0.16400000000000001</c:v>
                </c:pt>
                <c:pt idx="1">
                  <c:v>8.8999999999999996E-2</c:v>
                </c:pt>
                <c:pt idx="2">
                  <c:v>0.14599999999999999</c:v>
                </c:pt>
                <c:pt idx="3">
                  <c:v>0.33500000000000002</c:v>
                </c:pt>
                <c:pt idx="4">
                  <c:v>0.17799999999999999</c:v>
                </c:pt>
                <c:pt idx="5">
                  <c:v>3.1E-2</c:v>
                </c:pt>
                <c:pt idx="6">
                  <c:v>1E-3</c:v>
                </c:pt>
              </c:numCache>
            </c:numRef>
          </c:val>
        </c:ser>
        <c:ser>
          <c:idx val="1"/>
          <c:order val="1"/>
          <c:tx>
            <c:v>As sorption</c:v>
          </c:tx>
          <c:spPr>
            <a:solidFill>
              <a:schemeClr val="accent1"/>
            </a:solidFill>
          </c:spPr>
          <c:invertIfNegative val="0"/>
          <c:val>
            <c:numRef>
              <c:f>'[Psorption experiment MINTEQ.xlsx]ok-02-1.0'!$E$4:$E$10</c:f>
              <c:numCache>
                <c:formatCode>General</c:formatCode>
                <c:ptCount val="7"/>
                <c:pt idx="0">
                  <c:v>4.5620000000000003</c:v>
                </c:pt>
                <c:pt idx="1">
                  <c:v>7.32</c:v>
                </c:pt>
                <c:pt idx="2">
                  <c:v>10.243</c:v>
                </c:pt>
                <c:pt idx="3">
                  <c:v>9.6310000000000002</c:v>
                </c:pt>
                <c:pt idx="4">
                  <c:v>10.19</c:v>
                </c:pt>
                <c:pt idx="5">
                  <c:v>7.0439999999999996</c:v>
                </c:pt>
                <c:pt idx="6">
                  <c:v>0.68400000000000005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93216"/>
        <c:axId val="99599488"/>
      </c:barChart>
      <c:catAx>
        <c:axId val="99593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599488"/>
        <c:crosses val="autoZero"/>
        <c:auto val="1"/>
        <c:lblAlgn val="ctr"/>
        <c:lblOffset val="100"/>
        <c:noMultiLvlLbl val="0"/>
      </c:catAx>
      <c:valAx>
        <c:axId val="99599488"/>
        <c:scaling>
          <c:orientation val="minMax"/>
          <c:max val="10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Adsorption (% of dissolved)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59321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0.25896</cdr:x>
      <cdr:y>0.125</cdr:y>
    </cdr:from>
    <cdr:to>
      <cdr:x>0.67729</cdr:x>
      <cdr:y>0.65625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304799"/>
          <a:ext cx="1600200" cy="129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NZ" sz="1800" b="1" dirty="0" smtClean="0">
              <a:solidFill>
                <a:srgbClr val="FF0000"/>
              </a:solidFill>
            </a:rPr>
            <a:t>PO4</a:t>
          </a:r>
        </a:p>
        <a:p xmlns:a="http://schemas.openxmlformats.org/drawingml/2006/main">
          <a:r>
            <a:rPr lang="en-NZ" sz="1800" b="1" dirty="0" smtClean="0">
              <a:solidFill>
                <a:schemeClr val="accent1">
                  <a:lumMod val="75000"/>
                </a:schemeClr>
              </a:solidFill>
            </a:rPr>
            <a:t>AsO4</a:t>
          </a:r>
        </a:p>
        <a:p xmlns:a="http://schemas.openxmlformats.org/drawingml/2006/main">
          <a:r>
            <a:rPr lang="en-NZ" sz="1800" dirty="0" smtClean="0"/>
            <a:t>+ 0.1 g/L aluminium oxide</a:t>
          </a:r>
          <a:endParaRPr lang="en-NZ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105400"/>
            <a:ext cx="1651000" cy="165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686" y="457200"/>
            <a:ext cx="7772400" cy="1295400"/>
          </a:xfrm>
        </p:spPr>
        <p:txBody>
          <a:bodyPr>
            <a:noAutofit/>
          </a:bodyPr>
          <a:lstStyle/>
          <a:p>
            <a:r>
              <a:rPr lang="en-NZ" sz="3600" b="1" dirty="0" smtClean="0">
                <a:solidFill>
                  <a:schemeClr val="tx2">
                    <a:lumMod val="75000"/>
                  </a:schemeClr>
                </a:solidFill>
              </a:rPr>
              <a:t>University of Waikato</a:t>
            </a:r>
            <a:br>
              <a:rPr lang="en-NZ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NZ" sz="36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NZ" sz="3600" b="1" baseline="30000" dirty="0" smtClean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n-NZ" sz="3600" b="1" dirty="0" smtClean="0">
                <a:solidFill>
                  <a:schemeClr val="tx2">
                    <a:lumMod val="75000"/>
                  </a:schemeClr>
                </a:solidFill>
              </a:rPr>
              <a:t> Year Research Projects 2013</a:t>
            </a:r>
            <a:br>
              <a:rPr lang="en-NZ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NZ" sz="3600" b="1" dirty="0" smtClean="0">
                <a:solidFill>
                  <a:schemeClr val="tx2">
                    <a:lumMod val="75000"/>
                  </a:schemeClr>
                </a:solidFill>
              </a:rPr>
              <a:t>CHEM361</a:t>
            </a:r>
            <a:endParaRPr lang="en-N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8305800" cy="1752600"/>
          </a:xfrm>
        </p:spPr>
        <p:txBody>
          <a:bodyPr/>
          <a:lstStyle/>
          <a:p>
            <a:r>
              <a:rPr lang="en-NZ" b="1" dirty="0" smtClean="0">
                <a:solidFill>
                  <a:schemeClr val="accent2">
                    <a:lumMod val="75000"/>
                  </a:schemeClr>
                </a:solidFill>
              </a:rPr>
              <a:t>Resolving vertical gradients in redox zonation in seasonally-stratified, eutrophic lakes: implications for water quality</a:t>
            </a:r>
            <a:endParaRPr lang="en-N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05400"/>
            <a:ext cx="2743200" cy="17526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01486" y="2209800"/>
            <a:ext cx="7467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Jasmine Robinson, Jamie Peryer-Fursdon, Jordan Grant, Hamish Hodgson, Holly Bredin-Grey, Wade Norton, Adam Hartland, David Hamilton</a:t>
            </a:r>
            <a:endParaRPr lang="en-N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NZ" sz="2800" dirty="0" smtClean="0"/>
              <a:t>Fieldwork – Lakes </a:t>
            </a:r>
            <a:r>
              <a:rPr lang="en-NZ" sz="2800" dirty="0" err="1" smtClean="0"/>
              <a:t>Okaro</a:t>
            </a:r>
            <a:r>
              <a:rPr lang="en-NZ" sz="2800" dirty="0" smtClean="0"/>
              <a:t> and Ngapouri </a:t>
            </a:r>
            <a:br>
              <a:rPr lang="en-NZ" sz="2800" dirty="0" smtClean="0"/>
            </a:br>
            <a:r>
              <a:rPr lang="en-NZ" sz="2800" dirty="0" smtClean="0"/>
              <a:t>(4-6</a:t>
            </a:r>
            <a:r>
              <a:rPr lang="en-NZ" sz="2800" baseline="30000" dirty="0" smtClean="0"/>
              <a:t>th</a:t>
            </a:r>
            <a:r>
              <a:rPr lang="en-NZ" sz="2800" dirty="0" smtClean="0"/>
              <a:t> March 2013)</a:t>
            </a:r>
            <a:endParaRPr lang="en-NZ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109078"/>
            <a:ext cx="1143000" cy="244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NZ" sz="1800" i="1" dirty="0" smtClean="0">
                <a:solidFill>
                  <a:schemeClr val="tx2">
                    <a:lumMod val="75000"/>
                  </a:schemeClr>
                </a:solidFill>
              </a:rPr>
              <a:t>Photos courtesy of Pierre Oesterle</a:t>
            </a:r>
            <a:endParaRPr lang="en-NZ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09078"/>
            <a:ext cx="3165819" cy="2688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07595"/>
            <a:ext cx="4336586" cy="2685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22" y="1129730"/>
            <a:ext cx="1698956" cy="2688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15556"/>
            <a:ext cx="2011804" cy="2682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56" y="3994065"/>
            <a:ext cx="2033651" cy="2711535"/>
          </a:xfrm>
          <a:prstGeom prst="rect">
            <a:avLst/>
          </a:prstGeom>
        </p:spPr>
      </p:pic>
      <p:pic>
        <p:nvPicPr>
          <p:cNvPr id="10" name="Picture 2" descr="C:\Users\davidh\AppData\Local\Microsoft\Windows\Temporary Internet Files\Content.Outlook\85N016RV\Adam Hartland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02" y="3910536"/>
            <a:ext cx="1865498" cy="2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6172200"/>
          </a:xfrm>
        </p:spPr>
        <p:txBody>
          <a:bodyPr>
            <a:normAutofit fontScale="92500" lnSpcReduction="10000"/>
          </a:bodyPr>
          <a:lstStyle/>
          <a:p>
            <a:r>
              <a:rPr lang="en-NZ" sz="2400" b="1" dirty="0" smtClean="0">
                <a:solidFill>
                  <a:schemeClr val="accent2"/>
                </a:solidFill>
              </a:rPr>
              <a:t>Following fieldwork the students analysed the chemical composition of their samples:</a:t>
            </a:r>
          </a:p>
          <a:p>
            <a:r>
              <a:rPr lang="en-NZ" sz="2400" dirty="0" smtClean="0"/>
              <a:t>pH</a:t>
            </a:r>
          </a:p>
          <a:p>
            <a:r>
              <a:rPr lang="en-NZ" sz="2400" dirty="0" smtClean="0"/>
              <a:t>Bicarbonate alkalinity</a:t>
            </a:r>
          </a:p>
          <a:p>
            <a:r>
              <a:rPr lang="en-NZ" sz="2400" dirty="0" smtClean="0"/>
              <a:t>Major ions</a:t>
            </a:r>
          </a:p>
          <a:p>
            <a:r>
              <a:rPr lang="en-NZ" sz="2400" dirty="0" smtClean="0"/>
              <a:t>Trace elements</a:t>
            </a:r>
          </a:p>
          <a:p>
            <a:endParaRPr lang="en-NZ" sz="2400" dirty="0"/>
          </a:p>
          <a:p>
            <a:r>
              <a:rPr lang="en-NZ" sz="2400" b="1" dirty="0" smtClean="0">
                <a:solidFill>
                  <a:schemeClr val="accent2"/>
                </a:solidFill>
              </a:rPr>
              <a:t>The students addressed three research questions in pairs:</a:t>
            </a:r>
          </a:p>
          <a:p>
            <a:endParaRPr lang="en-NZ" sz="2400" b="1" dirty="0" smtClean="0">
              <a:solidFill>
                <a:schemeClr val="accent2"/>
              </a:solidFill>
            </a:endParaRPr>
          </a:p>
          <a:p>
            <a:r>
              <a:rPr lang="en-NZ" sz="2400" dirty="0" smtClean="0"/>
              <a:t>What are the implications of seasonal stratification for trace element toxicity? (Jasmine and Holly)</a:t>
            </a:r>
          </a:p>
          <a:p>
            <a:endParaRPr lang="en-NZ" sz="2400" dirty="0" smtClean="0"/>
          </a:p>
          <a:p>
            <a:r>
              <a:rPr lang="en-NZ" sz="2400" dirty="0" smtClean="0">
                <a:solidFill>
                  <a:schemeClr val="accent6">
                    <a:lumMod val="75000"/>
                  </a:schemeClr>
                </a:solidFill>
              </a:rPr>
              <a:t>Can we account for changes in water chemistry through inverse geochemical modelling? (Wade and Jordan)</a:t>
            </a:r>
          </a:p>
          <a:p>
            <a:endParaRPr lang="en-NZ" sz="2400" dirty="0" smtClean="0"/>
          </a:p>
          <a:p>
            <a:r>
              <a:rPr lang="en-NZ" sz="2400" dirty="0" smtClean="0"/>
              <a:t>How effective is Alum dosing in Lake </a:t>
            </a:r>
            <a:r>
              <a:rPr lang="en-NZ" sz="2400" dirty="0" err="1" smtClean="0"/>
              <a:t>Okaro</a:t>
            </a:r>
            <a:r>
              <a:rPr lang="en-NZ" sz="2400" dirty="0" smtClean="0"/>
              <a:t>? (Hamish and Jamie)</a:t>
            </a:r>
          </a:p>
          <a:p>
            <a:pPr marL="0" indent="0">
              <a:buNone/>
            </a:pPr>
            <a:endParaRPr lang="en-NZ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2077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NZ" sz="2400" b="1" dirty="0" smtClean="0"/>
              <a:t>What are the implications of seasonal stratification for trace element toxicity?</a:t>
            </a:r>
          </a:p>
          <a:p>
            <a:r>
              <a:rPr lang="en-NZ" sz="2400" dirty="0" smtClean="0"/>
              <a:t>Jasmine and Holly focused on Lake Ngapouri because this lake was most strongly stratified.</a:t>
            </a:r>
            <a:endParaRPr lang="en-NZ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2809"/>
            <a:ext cx="6529476" cy="45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381000"/>
            <a:ext cx="2819400" cy="5745163"/>
          </a:xfrm>
        </p:spPr>
        <p:txBody>
          <a:bodyPr>
            <a:normAutofit/>
          </a:bodyPr>
          <a:lstStyle/>
          <a:p>
            <a:r>
              <a:rPr lang="en-NZ" sz="2400" dirty="0" smtClean="0"/>
              <a:t>Redox coupling between Fe, </a:t>
            </a:r>
            <a:r>
              <a:rPr lang="en-NZ" sz="2400" dirty="0" err="1" smtClean="0"/>
              <a:t>Mn</a:t>
            </a:r>
            <a:r>
              <a:rPr lang="en-NZ" sz="2400" dirty="0" smtClean="0"/>
              <a:t> and As drives changes in the distribution of toxic species within the lake</a:t>
            </a:r>
            <a:endParaRPr lang="en-NZ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3048000"/>
            <a:ext cx="2952750" cy="35857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526345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7" y="3263974"/>
            <a:ext cx="5234255" cy="34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8681" y="5334000"/>
            <a:ext cx="184491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b="1" dirty="0" smtClean="0"/>
              <a:t>Increase in toxic </a:t>
            </a:r>
            <a:r>
              <a:rPr lang="en-NZ" b="1" dirty="0" smtClean="0"/>
              <a:t>As(3</a:t>
            </a:r>
            <a:r>
              <a:rPr lang="en-NZ" b="1" dirty="0" smtClean="0"/>
              <a:t>) in bottom waters</a:t>
            </a:r>
            <a:endParaRPr lang="en-NZ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38400" y="5334000"/>
            <a:ext cx="1660281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7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NZ" sz="2400" dirty="0" smtClean="0">
                <a:solidFill>
                  <a:schemeClr val="accent6">
                    <a:lumMod val="75000"/>
                  </a:schemeClr>
                </a:solidFill>
              </a:rPr>
              <a:t>Solubility of mineral phases (as colloidal/particulate oxides) has huge bearing on the speciation of PO</a:t>
            </a:r>
            <a:r>
              <a:rPr lang="en-NZ" sz="2400" baseline="-250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NZ" sz="2400" dirty="0" smtClean="0">
                <a:solidFill>
                  <a:schemeClr val="accent6">
                    <a:lumMod val="75000"/>
                  </a:schemeClr>
                </a:solidFill>
              </a:rPr>
              <a:t>-P and AsO</a:t>
            </a:r>
            <a:r>
              <a:rPr lang="en-NZ" sz="2400" baseline="-250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NZ" sz="2400" dirty="0" smtClean="0">
                <a:solidFill>
                  <a:schemeClr val="accent6">
                    <a:lumMod val="75000"/>
                  </a:schemeClr>
                </a:solidFill>
              </a:rPr>
              <a:t>-As.</a:t>
            </a:r>
          </a:p>
          <a:p>
            <a:r>
              <a:rPr lang="en-NZ" sz="2400" dirty="0" smtClean="0"/>
              <a:t>This is driven by changes in redox potential</a:t>
            </a:r>
          </a:p>
          <a:p>
            <a:r>
              <a:rPr lang="en-NZ" sz="2400" dirty="0" smtClean="0">
                <a:solidFill>
                  <a:schemeClr val="accent6">
                    <a:lumMod val="75000"/>
                  </a:schemeClr>
                </a:solidFill>
              </a:rPr>
              <a:t>However, the pH is absolutely central to the ability of oxides (including Alum) to scavenge and bind these oxyanions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2514600"/>
            <a:ext cx="6324600" cy="411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1029" y="2895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Lake </a:t>
            </a:r>
            <a:r>
              <a:rPr lang="en-NZ" b="1" dirty="0" err="1" smtClean="0"/>
              <a:t>Okaro</a:t>
            </a:r>
            <a:r>
              <a:rPr lang="en-NZ" b="1" dirty="0" smtClean="0"/>
              <a:t> surface pH of 9.7!</a:t>
            </a:r>
            <a:endParaRPr lang="en-NZ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324601" y="3048000"/>
            <a:ext cx="816428" cy="6096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3600" dirty="0" smtClean="0"/>
              <a:t>pH in surface waters of Lake </a:t>
            </a:r>
            <a:r>
              <a:rPr lang="en-NZ" sz="3600" dirty="0" err="1" smtClean="0"/>
              <a:t>Okaro</a:t>
            </a:r>
            <a:endParaRPr lang="en-NZ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4197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570" y="34290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pH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944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4" y="3824344"/>
            <a:ext cx="4460649" cy="290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r>
              <a:rPr lang="en-NZ" sz="2400" dirty="0" smtClean="0"/>
              <a:t>Jamie and Hamish investigated the effect of pH and oxides on the speciation and bioavailability of PO</a:t>
            </a:r>
            <a:r>
              <a:rPr lang="en-NZ" sz="2400" baseline="-25000" dirty="0" smtClean="0"/>
              <a:t>4</a:t>
            </a:r>
            <a:r>
              <a:rPr lang="en-NZ" sz="2400" dirty="0" smtClean="0"/>
              <a:t>-P and AsO</a:t>
            </a:r>
            <a:r>
              <a:rPr lang="en-NZ" sz="2400" baseline="-25000" dirty="0" smtClean="0"/>
              <a:t>4</a:t>
            </a:r>
            <a:r>
              <a:rPr lang="en-NZ" sz="2400" dirty="0" smtClean="0"/>
              <a:t>-As in </a:t>
            </a:r>
            <a:r>
              <a:rPr lang="en-NZ" sz="2400" dirty="0" err="1" smtClean="0"/>
              <a:t>Okaro</a:t>
            </a:r>
            <a:r>
              <a:rPr lang="en-NZ" sz="2400" dirty="0" smtClean="0"/>
              <a:t> surface waters</a:t>
            </a:r>
            <a:endParaRPr lang="en-NZ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169515"/>
              </p:ext>
            </p:extLst>
          </p:nvPr>
        </p:nvGraphicFramePr>
        <p:xfrm>
          <a:off x="4343400" y="1524000"/>
          <a:ext cx="4587239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5414" y="16764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chemeClr val="accent6">
                    <a:lumMod val="75000"/>
                  </a:schemeClr>
                </a:solidFill>
              </a:rPr>
              <a:t>This is the result of modelling of P and As binding to gibbsite (Al oxide) using the concentrations of As and P at 6 m depth in </a:t>
            </a:r>
            <a:r>
              <a:rPr lang="en-NZ" b="1" dirty="0" err="1" smtClean="0">
                <a:solidFill>
                  <a:schemeClr val="accent6">
                    <a:lumMod val="75000"/>
                  </a:schemeClr>
                </a:solidFill>
              </a:rPr>
              <a:t>Okaro</a:t>
            </a:r>
            <a:r>
              <a:rPr lang="en-N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NZ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N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actual masses of As and P adsorbed to the oxide are very similar. </a:t>
            </a:r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7943" y="42672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the result of modelling of P and As binding to gibbsite (Al oxide) plus Fe and </a:t>
            </a:r>
            <a:r>
              <a:rPr lang="en-NZ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Mn</a:t>
            </a:r>
            <a:r>
              <a:rPr lang="en-N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oxides using the concentrations of Fe, </a:t>
            </a:r>
            <a:r>
              <a:rPr lang="en-NZ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Mn</a:t>
            </a:r>
            <a:r>
              <a:rPr lang="en-N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As and P at 6 m depth in </a:t>
            </a:r>
            <a:r>
              <a:rPr lang="en-NZ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Okaro</a:t>
            </a:r>
            <a:r>
              <a:rPr lang="en-N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NZ" b="1" dirty="0" smtClean="0">
                <a:solidFill>
                  <a:schemeClr val="accent6">
                    <a:lumMod val="75000"/>
                  </a:schemeClr>
                </a:solidFill>
              </a:rPr>
              <a:t>This implies that nearly all the P is scavenged by Fe and </a:t>
            </a:r>
            <a:r>
              <a:rPr lang="en-NZ" b="1" dirty="0" err="1" smtClean="0">
                <a:solidFill>
                  <a:schemeClr val="accent6">
                    <a:lumMod val="75000"/>
                  </a:schemeClr>
                </a:solidFill>
              </a:rPr>
              <a:t>Mn</a:t>
            </a:r>
            <a:r>
              <a:rPr lang="en-NZ" b="1" dirty="0" smtClean="0">
                <a:solidFill>
                  <a:schemeClr val="accent6">
                    <a:lumMod val="75000"/>
                  </a:schemeClr>
                </a:solidFill>
              </a:rPr>
              <a:t> oxides.</a:t>
            </a:r>
            <a:endParaRPr lang="en-NZ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91200"/>
            <a:ext cx="9067800" cy="1358901"/>
          </a:xfrm>
        </p:spPr>
        <p:txBody>
          <a:bodyPr>
            <a:normAutofit/>
          </a:bodyPr>
          <a:lstStyle/>
          <a:p>
            <a:r>
              <a:rPr lang="en-NZ" sz="2400" b="1" dirty="0" smtClean="0">
                <a:solidFill>
                  <a:schemeClr val="accent6">
                    <a:lumMod val="75000"/>
                  </a:schemeClr>
                </a:solidFill>
              </a:rPr>
              <a:t>But, overall the combined management practices at </a:t>
            </a:r>
            <a:r>
              <a:rPr lang="en-NZ" sz="2400" b="1" dirty="0" err="1" smtClean="0">
                <a:solidFill>
                  <a:schemeClr val="accent6">
                    <a:lumMod val="75000"/>
                  </a:schemeClr>
                </a:solidFill>
              </a:rPr>
              <a:t>Okaro</a:t>
            </a:r>
            <a:r>
              <a:rPr lang="en-NZ" sz="2400" b="1" dirty="0" smtClean="0">
                <a:solidFill>
                  <a:schemeClr val="accent6">
                    <a:lumMod val="75000"/>
                  </a:schemeClr>
                </a:solidFill>
              </a:rPr>
              <a:t> are having a positive long-term effect on the availability of P</a:t>
            </a:r>
            <a:endParaRPr lang="en-N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1856"/>
            <a:ext cx="7979727" cy="4462462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76200"/>
            <a:ext cx="9067800" cy="1358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These results imply that amendments of Lake </a:t>
            </a:r>
            <a:r>
              <a:rPr lang="en-N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Okaro</a:t>
            </a:r>
            <a:r>
              <a:rPr lang="en-N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with Aluminium-based surfactants won’t be particularly effective at adsorbing PO</a:t>
            </a:r>
            <a:r>
              <a:rPr lang="en-NZ" sz="24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en-N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directly, but may induce coagulation of P already adsorbed to other oxide surfaces.</a:t>
            </a:r>
            <a:r>
              <a:rPr lang="en-NZ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N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439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University of Waikato 3rd Year Research Projects 2013 CHEM361</vt:lpstr>
      <vt:lpstr>Fieldwork – Lakes Okaro and Ngapouri  (4-6th March 2013)</vt:lpstr>
      <vt:lpstr>PowerPoint Presentation</vt:lpstr>
      <vt:lpstr>PowerPoint Presentation</vt:lpstr>
      <vt:lpstr>PowerPoint Presentation</vt:lpstr>
      <vt:lpstr>PowerPoint Presentation</vt:lpstr>
      <vt:lpstr>pH in surface waters of Lake Okaro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Waikato 3rd Year Research Projects 2013 CHEM361</dc:title>
  <dc:creator>Adam Hartland</dc:creator>
  <cp:lastModifiedBy>Anonymous</cp:lastModifiedBy>
  <cp:revision>27</cp:revision>
  <dcterms:created xsi:type="dcterms:W3CDTF">2006-08-16T00:00:00Z</dcterms:created>
  <dcterms:modified xsi:type="dcterms:W3CDTF">2013-06-24T04:15:14Z</dcterms:modified>
</cp:coreProperties>
</file>