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7" r:id="rId10"/>
    <p:sldId id="268" r:id="rId11"/>
    <p:sldId id="269" r:id="rId12"/>
    <p:sldId id="271" r:id="rId13"/>
  </p:sldIdLst>
  <p:sldSz cx="9144000" cy="6858000" type="screen4x3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63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2.%20DATA\Storm%20sampling\Puarenga\10%20-%2013%20Oct%202011\Puarenga_10-13_Oct_2011_Summa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926881366794174E-2"/>
          <c:y val="4.1785375118708452E-2"/>
          <c:w val="0.88765919205432964"/>
          <c:h val="0.8035039969940165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'Site 2'!$M$1</c:f>
              <c:strCache>
                <c:ptCount val="1"/>
                <c:pt idx="0">
                  <c:v>Secchi (m)</c:v>
                </c:pt>
              </c:strCache>
            </c:strRef>
          </c:tx>
          <c:spPr>
            <a:noFill/>
            <a:ln w="28575">
              <a:noFill/>
            </a:ln>
          </c:spPr>
          <c:invertIfNegative val="0"/>
          <c:cat>
            <c:numRef>
              <c:f>'Site 2'!$C$2:$C$137</c:f>
              <c:numCache>
                <c:formatCode>dd/mm/yy;@</c:formatCode>
                <c:ptCount val="136"/>
                <c:pt idx="0">
                  <c:v>36892</c:v>
                </c:pt>
                <c:pt idx="1">
                  <c:v>37181</c:v>
                </c:pt>
                <c:pt idx="2">
                  <c:v>37216</c:v>
                </c:pt>
                <c:pt idx="3">
                  <c:v>37229</c:v>
                </c:pt>
                <c:pt idx="4">
                  <c:v>37236</c:v>
                </c:pt>
                <c:pt idx="5">
                  <c:v>37279</c:v>
                </c:pt>
                <c:pt idx="6">
                  <c:v>37300</c:v>
                </c:pt>
                <c:pt idx="7">
                  <c:v>37322</c:v>
                </c:pt>
                <c:pt idx="8">
                  <c:v>37335</c:v>
                </c:pt>
                <c:pt idx="9">
                  <c:v>37358</c:v>
                </c:pt>
                <c:pt idx="10">
                  <c:v>37363</c:v>
                </c:pt>
                <c:pt idx="11">
                  <c:v>37399</c:v>
                </c:pt>
                <c:pt idx="12">
                  <c:v>37418</c:v>
                </c:pt>
                <c:pt idx="13">
                  <c:v>37462</c:v>
                </c:pt>
                <c:pt idx="14">
                  <c:v>37489</c:v>
                </c:pt>
                <c:pt idx="15">
                  <c:v>37524</c:v>
                </c:pt>
                <c:pt idx="16">
                  <c:v>37553</c:v>
                </c:pt>
                <c:pt idx="17">
                  <c:v>37582</c:v>
                </c:pt>
                <c:pt idx="18">
                  <c:v>37609</c:v>
                </c:pt>
                <c:pt idx="19">
                  <c:v>37643</c:v>
                </c:pt>
                <c:pt idx="20">
                  <c:v>37672</c:v>
                </c:pt>
                <c:pt idx="21">
                  <c:v>37699</c:v>
                </c:pt>
                <c:pt idx="22">
                  <c:v>37727</c:v>
                </c:pt>
                <c:pt idx="23">
                  <c:v>37768</c:v>
                </c:pt>
                <c:pt idx="24">
                  <c:v>37791</c:v>
                </c:pt>
                <c:pt idx="25">
                  <c:v>37825</c:v>
                </c:pt>
                <c:pt idx="26">
                  <c:v>37855</c:v>
                </c:pt>
                <c:pt idx="27">
                  <c:v>37886</c:v>
                </c:pt>
                <c:pt idx="28">
                  <c:v>37916</c:v>
                </c:pt>
                <c:pt idx="29">
                  <c:v>37944</c:v>
                </c:pt>
                <c:pt idx="30">
                  <c:v>37972</c:v>
                </c:pt>
                <c:pt idx="31">
                  <c:v>38008</c:v>
                </c:pt>
                <c:pt idx="32">
                  <c:v>38036</c:v>
                </c:pt>
                <c:pt idx="33">
                  <c:v>38082</c:v>
                </c:pt>
                <c:pt idx="34">
                  <c:v>38099</c:v>
                </c:pt>
                <c:pt idx="35">
                  <c:v>38126</c:v>
                </c:pt>
                <c:pt idx="36">
                  <c:v>38154</c:v>
                </c:pt>
                <c:pt idx="37">
                  <c:v>38196</c:v>
                </c:pt>
                <c:pt idx="38">
                  <c:v>38223</c:v>
                </c:pt>
                <c:pt idx="39">
                  <c:v>38260</c:v>
                </c:pt>
                <c:pt idx="40">
                  <c:v>38280</c:v>
                </c:pt>
                <c:pt idx="41">
                  <c:v>38309</c:v>
                </c:pt>
                <c:pt idx="42">
                  <c:v>38342</c:v>
                </c:pt>
                <c:pt idx="43">
                  <c:v>38371</c:v>
                </c:pt>
                <c:pt idx="44">
                  <c:v>38406</c:v>
                </c:pt>
                <c:pt idx="45">
                  <c:v>38434</c:v>
                </c:pt>
                <c:pt idx="46">
                  <c:v>38462</c:v>
                </c:pt>
                <c:pt idx="47">
                  <c:v>38489</c:v>
                </c:pt>
                <c:pt idx="48">
                  <c:v>38527</c:v>
                </c:pt>
                <c:pt idx="49">
                  <c:v>38552</c:v>
                </c:pt>
                <c:pt idx="50">
                  <c:v>38589</c:v>
                </c:pt>
                <c:pt idx="51">
                  <c:v>38616</c:v>
                </c:pt>
                <c:pt idx="52">
                  <c:v>38643</c:v>
                </c:pt>
                <c:pt idx="53">
                  <c:v>38672</c:v>
                </c:pt>
                <c:pt idx="54">
                  <c:v>38700</c:v>
                </c:pt>
                <c:pt idx="55">
                  <c:v>38744</c:v>
                </c:pt>
                <c:pt idx="56">
                  <c:v>38769</c:v>
                </c:pt>
                <c:pt idx="57">
                  <c:v>38797</c:v>
                </c:pt>
                <c:pt idx="58">
                  <c:v>38826</c:v>
                </c:pt>
                <c:pt idx="59">
                  <c:v>38861</c:v>
                </c:pt>
                <c:pt idx="60">
                  <c:v>38889</c:v>
                </c:pt>
                <c:pt idx="61">
                  <c:v>38917</c:v>
                </c:pt>
                <c:pt idx="62">
                  <c:v>38945</c:v>
                </c:pt>
                <c:pt idx="63">
                  <c:v>38980</c:v>
                </c:pt>
                <c:pt idx="64">
                  <c:v>39015</c:v>
                </c:pt>
                <c:pt idx="65">
                  <c:v>39035</c:v>
                </c:pt>
                <c:pt idx="66">
                  <c:v>39064</c:v>
                </c:pt>
                <c:pt idx="67">
                  <c:v>39100</c:v>
                </c:pt>
                <c:pt idx="68">
                  <c:v>39135</c:v>
                </c:pt>
                <c:pt idx="69">
                  <c:v>39162</c:v>
                </c:pt>
                <c:pt idx="70">
                  <c:v>39196</c:v>
                </c:pt>
                <c:pt idx="71">
                  <c:v>39254</c:v>
                </c:pt>
                <c:pt idx="72">
                  <c:v>39288</c:v>
                </c:pt>
                <c:pt idx="73">
                  <c:v>39316</c:v>
                </c:pt>
                <c:pt idx="74">
                  <c:v>39344</c:v>
                </c:pt>
                <c:pt idx="75">
                  <c:v>39373</c:v>
                </c:pt>
                <c:pt idx="76">
                  <c:v>39401</c:v>
                </c:pt>
                <c:pt idx="77">
                  <c:v>39429</c:v>
                </c:pt>
                <c:pt idx="78">
                  <c:v>39463</c:v>
                </c:pt>
                <c:pt idx="79">
                  <c:v>39498</c:v>
                </c:pt>
                <c:pt idx="80">
                  <c:v>39526</c:v>
                </c:pt>
                <c:pt idx="81">
                  <c:v>39560</c:v>
                </c:pt>
                <c:pt idx="82">
                  <c:v>39589</c:v>
                </c:pt>
                <c:pt idx="83">
                  <c:v>39617</c:v>
                </c:pt>
                <c:pt idx="84">
                  <c:v>39666</c:v>
                </c:pt>
                <c:pt idx="85">
                  <c:v>39680</c:v>
                </c:pt>
                <c:pt idx="86">
                  <c:v>39708</c:v>
                </c:pt>
                <c:pt idx="87">
                  <c:v>39743</c:v>
                </c:pt>
                <c:pt idx="88">
                  <c:v>39771</c:v>
                </c:pt>
                <c:pt idx="89">
                  <c:v>39804</c:v>
                </c:pt>
                <c:pt idx="90">
                  <c:v>39827</c:v>
                </c:pt>
                <c:pt idx="91">
                  <c:v>39862</c:v>
                </c:pt>
                <c:pt idx="92">
                  <c:v>39890</c:v>
                </c:pt>
                <c:pt idx="93">
                  <c:v>39926</c:v>
                </c:pt>
                <c:pt idx="94">
                  <c:v>39953</c:v>
                </c:pt>
                <c:pt idx="95">
                  <c:v>39987</c:v>
                </c:pt>
                <c:pt idx="96">
                  <c:v>40024</c:v>
                </c:pt>
                <c:pt idx="97">
                  <c:v>40044</c:v>
                </c:pt>
                <c:pt idx="98">
                  <c:v>40093</c:v>
                </c:pt>
                <c:pt idx="99">
                  <c:v>40116</c:v>
                </c:pt>
                <c:pt idx="100">
                  <c:v>40140</c:v>
                </c:pt>
                <c:pt idx="101">
                  <c:v>40162</c:v>
                </c:pt>
                <c:pt idx="102">
                  <c:v>40200</c:v>
                </c:pt>
                <c:pt idx="103">
                  <c:v>40227</c:v>
                </c:pt>
                <c:pt idx="104">
                  <c:v>40261</c:v>
                </c:pt>
                <c:pt idx="105">
                  <c:v>40290</c:v>
                </c:pt>
                <c:pt idx="106">
                  <c:v>40317</c:v>
                </c:pt>
                <c:pt idx="107">
                  <c:v>40345</c:v>
                </c:pt>
                <c:pt idx="108">
                  <c:v>40392</c:v>
                </c:pt>
                <c:pt idx="109">
                  <c:v>40416</c:v>
                </c:pt>
                <c:pt idx="110">
                  <c:v>40449</c:v>
                </c:pt>
                <c:pt idx="111">
                  <c:v>40471</c:v>
                </c:pt>
                <c:pt idx="112">
                  <c:v>40499</c:v>
                </c:pt>
                <c:pt idx="113">
                  <c:v>40527</c:v>
                </c:pt>
                <c:pt idx="114">
                  <c:v>40569</c:v>
                </c:pt>
                <c:pt idx="115">
                  <c:v>40590</c:v>
                </c:pt>
                <c:pt idx="116">
                  <c:v>40630</c:v>
                </c:pt>
                <c:pt idx="117">
                  <c:v>40652</c:v>
                </c:pt>
                <c:pt idx="118">
                  <c:v>40687</c:v>
                </c:pt>
                <c:pt idx="119">
                  <c:v>40715</c:v>
                </c:pt>
                <c:pt idx="120">
                  <c:v>40744</c:v>
                </c:pt>
                <c:pt idx="121">
                  <c:v>40772</c:v>
                </c:pt>
                <c:pt idx="122">
                  <c:v>40808</c:v>
                </c:pt>
                <c:pt idx="123">
                  <c:v>40842</c:v>
                </c:pt>
                <c:pt idx="124">
                  <c:v>40863</c:v>
                </c:pt>
                <c:pt idx="125">
                  <c:v>40897</c:v>
                </c:pt>
                <c:pt idx="126">
                  <c:v>40926</c:v>
                </c:pt>
                <c:pt idx="127">
                  <c:v>40963</c:v>
                </c:pt>
                <c:pt idx="128">
                  <c:v>40997</c:v>
                </c:pt>
                <c:pt idx="129">
                  <c:v>41017</c:v>
                </c:pt>
                <c:pt idx="130">
                  <c:v>41046</c:v>
                </c:pt>
                <c:pt idx="131">
                  <c:v>41086</c:v>
                </c:pt>
                <c:pt idx="132" formatCode="m/d/yyyy">
                  <c:v>41109</c:v>
                </c:pt>
                <c:pt idx="133" formatCode="m/d/yyyy">
                  <c:v>41136</c:v>
                </c:pt>
                <c:pt idx="134" formatCode="m/d/yyyy">
                  <c:v>41171</c:v>
                </c:pt>
                <c:pt idx="135" formatCode="m/d/yyyy">
                  <c:v>41199</c:v>
                </c:pt>
              </c:numCache>
            </c:numRef>
          </c:cat>
          <c:val>
            <c:numRef>
              <c:f>'Site 2'!$M$2:$M$137</c:f>
              <c:numCache>
                <c:formatCode>0.00</c:formatCode>
                <c:ptCount val="136"/>
                <c:pt idx="1">
                  <c:v>4.1599998474121094</c:v>
                </c:pt>
                <c:pt idx="2">
                  <c:v>3.3499999046325684</c:v>
                </c:pt>
                <c:pt idx="3">
                  <c:v>2.4500000476837158</c:v>
                </c:pt>
                <c:pt idx="4">
                  <c:v>2.119999885559082</c:v>
                </c:pt>
                <c:pt idx="5">
                  <c:v>4.2300000190734863</c:v>
                </c:pt>
                <c:pt idx="6">
                  <c:v>1.5700000524520874</c:v>
                </c:pt>
                <c:pt idx="7">
                  <c:v>2.5699999332427979</c:v>
                </c:pt>
                <c:pt idx="8">
                  <c:v>1.8899999856948853</c:v>
                </c:pt>
                <c:pt idx="9">
                  <c:v>2.3599998950958252</c:v>
                </c:pt>
                <c:pt idx="10">
                  <c:v>2.6700000762939453</c:v>
                </c:pt>
                <c:pt idx="11">
                  <c:v>2.25</c:v>
                </c:pt>
                <c:pt idx="12">
                  <c:v>2.0299999713897705</c:v>
                </c:pt>
                <c:pt idx="13">
                  <c:v>1.8400000333786011</c:v>
                </c:pt>
                <c:pt idx="14">
                  <c:v>2.0399999618530273</c:v>
                </c:pt>
                <c:pt idx="15">
                  <c:v>2.130000114440918</c:v>
                </c:pt>
                <c:pt idx="16">
                  <c:v>1.8600000143051147</c:v>
                </c:pt>
                <c:pt idx="17">
                  <c:v>2.3399999141693115</c:v>
                </c:pt>
                <c:pt idx="18">
                  <c:v>1.8799999952316284</c:v>
                </c:pt>
                <c:pt idx="19">
                  <c:v>2.130000114440918</c:v>
                </c:pt>
                <c:pt idx="20">
                  <c:v>1.5399999618530273</c:v>
                </c:pt>
                <c:pt idx="21">
                  <c:v>1.2699999809265137</c:v>
                </c:pt>
                <c:pt idx="22">
                  <c:v>1.9299999475479126</c:v>
                </c:pt>
                <c:pt idx="23">
                  <c:v>1.9900000095367432</c:v>
                </c:pt>
                <c:pt idx="24">
                  <c:v>2.3199999332427979</c:v>
                </c:pt>
                <c:pt idx="25">
                  <c:v>2.2100000381469727</c:v>
                </c:pt>
                <c:pt idx="26">
                  <c:v>3.7300000190734863</c:v>
                </c:pt>
                <c:pt idx="27">
                  <c:v>2.4000000953674316</c:v>
                </c:pt>
                <c:pt idx="28">
                  <c:v>2.8199999332427979</c:v>
                </c:pt>
                <c:pt idx="29">
                  <c:v>2.5099999904632568</c:v>
                </c:pt>
                <c:pt idx="30">
                  <c:v>2.0899999141693115</c:v>
                </c:pt>
                <c:pt idx="31">
                  <c:v>1.940000057220459</c:v>
                </c:pt>
                <c:pt idx="32">
                  <c:v>1.7300000190734863</c:v>
                </c:pt>
                <c:pt idx="33">
                  <c:v>1.5</c:v>
                </c:pt>
                <c:pt idx="34">
                  <c:v>1.6299999952316284</c:v>
                </c:pt>
                <c:pt idx="35">
                  <c:v>1.7200000286102295</c:v>
                </c:pt>
                <c:pt idx="36">
                  <c:v>2.0499999523162842</c:v>
                </c:pt>
                <c:pt idx="37">
                  <c:v>1.8400000333786011</c:v>
                </c:pt>
                <c:pt idx="38">
                  <c:v>2.0899999141693115</c:v>
                </c:pt>
                <c:pt idx="39">
                  <c:v>2.380000114440918</c:v>
                </c:pt>
                <c:pt idx="40">
                  <c:v>2.380000114440918</c:v>
                </c:pt>
                <c:pt idx="41">
                  <c:v>2.309999942779541</c:v>
                </c:pt>
                <c:pt idx="42">
                  <c:v>2.7200000286102295</c:v>
                </c:pt>
                <c:pt idx="43">
                  <c:v>1.9700000286102295</c:v>
                </c:pt>
                <c:pt idx="44">
                  <c:v>2.3900001049041748</c:v>
                </c:pt>
                <c:pt idx="45">
                  <c:v>4.3000001907348633</c:v>
                </c:pt>
                <c:pt idx="46">
                  <c:v>2.4000000953674316</c:v>
                </c:pt>
                <c:pt idx="47">
                  <c:v>2.3350000381469727</c:v>
                </c:pt>
                <c:pt idx="48">
                  <c:v>4.4499998092651367</c:v>
                </c:pt>
                <c:pt idx="49">
                  <c:v>4.809999942779541</c:v>
                </c:pt>
                <c:pt idx="50">
                  <c:v>3.5099999904632568</c:v>
                </c:pt>
                <c:pt idx="51">
                  <c:v>2.4700000286102295</c:v>
                </c:pt>
                <c:pt idx="52">
                  <c:v>3.244999885559082</c:v>
                </c:pt>
                <c:pt idx="53">
                  <c:v>2.7000000476837158</c:v>
                </c:pt>
                <c:pt idx="54">
                  <c:v>1.7400000095367432</c:v>
                </c:pt>
                <c:pt idx="55">
                  <c:v>1.9299999475479126</c:v>
                </c:pt>
                <c:pt idx="56">
                  <c:v>2.309999942779541</c:v>
                </c:pt>
                <c:pt idx="57">
                  <c:v>1.7599999904632568</c:v>
                </c:pt>
                <c:pt idx="58">
                  <c:v>1.9500000476837158</c:v>
                </c:pt>
                <c:pt idx="59">
                  <c:v>2.6700000762939453</c:v>
                </c:pt>
                <c:pt idx="60">
                  <c:v>2.2200000286102295</c:v>
                </c:pt>
                <c:pt idx="61">
                  <c:v>3.2750000953674316</c:v>
                </c:pt>
                <c:pt idx="62">
                  <c:v>2.119999885559082</c:v>
                </c:pt>
                <c:pt idx="63">
                  <c:v>2.6700000762939453</c:v>
                </c:pt>
                <c:pt idx="64">
                  <c:v>3.25</c:v>
                </c:pt>
                <c:pt idx="65">
                  <c:v>3.1400001049041748</c:v>
                </c:pt>
                <c:pt idx="66">
                  <c:v>2</c:v>
                </c:pt>
                <c:pt idx="67">
                  <c:v>2.4000000953674316</c:v>
                </c:pt>
                <c:pt idx="68">
                  <c:v>1.75</c:v>
                </c:pt>
                <c:pt idx="69">
                  <c:v>2.3299999237060547</c:v>
                </c:pt>
                <c:pt idx="71">
                  <c:v>2.2699999809265137</c:v>
                </c:pt>
                <c:pt idx="72">
                  <c:v>1.5700000524520874</c:v>
                </c:pt>
                <c:pt idx="73">
                  <c:v>1.75</c:v>
                </c:pt>
                <c:pt idx="74">
                  <c:v>3.9000000953674316</c:v>
                </c:pt>
                <c:pt idx="75">
                  <c:v>2.3499999046325684</c:v>
                </c:pt>
                <c:pt idx="76">
                  <c:v>3.4749999046325684</c:v>
                </c:pt>
                <c:pt idx="77">
                  <c:v>3.0450000762939453</c:v>
                </c:pt>
                <c:pt idx="78">
                  <c:v>2.7100000381469727</c:v>
                </c:pt>
                <c:pt idx="79">
                  <c:v>2.0899999141693115</c:v>
                </c:pt>
                <c:pt idx="80">
                  <c:v>2.3199999332427979</c:v>
                </c:pt>
                <c:pt idx="81">
                  <c:v>2.2000000476837158</c:v>
                </c:pt>
                <c:pt idx="82">
                  <c:v>2.5499999523162842</c:v>
                </c:pt>
                <c:pt idx="83">
                  <c:v>2.7699999809265137</c:v>
                </c:pt>
                <c:pt idx="84">
                  <c:v>1.9800000190734863</c:v>
                </c:pt>
                <c:pt idx="85">
                  <c:v>2.2999999523162842</c:v>
                </c:pt>
                <c:pt idx="86">
                  <c:v>3.75</c:v>
                </c:pt>
                <c:pt idx="87">
                  <c:v>3.5299999713897705</c:v>
                </c:pt>
                <c:pt idx="88">
                  <c:v>3.3849999904632568</c:v>
                </c:pt>
                <c:pt idx="89">
                  <c:v>3.5499999523162842</c:v>
                </c:pt>
                <c:pt idx="90">
                  <c:v>3</c:v>
                </c:pt>
                <c:pt idx="91">
                  <c:v>3.0499999523162842</c:v>
                </c:pt>
                <c:pt idx="92">
                  <c:v>1.8500000238418579</c:v>
                </c:pt>
                <c:pt idx="93">
                  <c:v>1.375</c:v>
                </c:pt>
                <c:pt idx="94">
                  <c:v>1.4099999666213989</c:v>
                </c:pt>
                <c:pt idx="95">
                  <c:v>1.3500000238418579</c:v>
                </c:pt>
                <c:pt idx="96">
                  <c:v>2.25</c:v>
                </c:pt>
                <c:pt idx="97">
                  <c:v>1.4700000286102295</c:v>
                </c:pt>
                <c:pt idx="98">
                  <c:v>1.4500000476837158</c:v>
                </c:pt>
                <c:pt idx="99">
                  <c:v>1.7999999523162842</c:v>
                </c:pt>
                <c:pt idx="100">
                  <c:v>2.3900001049041748</c:v>
                </c:pt>
                <c:pt idx="101">
                  <c:v>2.9749999046325684</c:v>
                </c:pt>
                <c:pt idx="102">
                  <c:v>2.4000000953674316</c:v>
                </c:pt>
                <c:pt idx="103">
                  <c:v>2.2699999809265137</c:v>
                </c:pt>
                <c:pt idx="104">
                  <c:v>2.0499999523162842</c:v>
                </c:pt>
                <c:pt idx="105">
                  <c:v>1.5</c:v>
                </c:pt>
                <c:pt idx="106">
                  <c:v>1.9500000476837158</c:v>
                </c:pt>
                <c:pt idx="107">
                  <c:v>1.5</c:v>
                </c:pt>
                <c:pt idx="108">
                  <c:v>2.5399999618530273</c:v>
                </c:pt>
                <c:pt idx="109">
                  <c:v>2.1500000953674316</c:v>
                </c:pt>
                <c:pt idx="110">
                  <c:v>2.994999885559082</c:v>
                </c:pt>
                <c:pt idx="111">
                  <c:v>2.5499999523162842</c:v>
                </c:pt>
                <c:pt idx="112">
                  <c:v>3.4000000953674316</c:v>
                </c:pt>
                <c:pt idx="113">
                  <c:v>2.9500000476837158</c:v>
                </c:pt>
                <c:pt idx="114">
                  <c:v>2.0999999046325684</c:v>
                </c:pt>
                <c:pt idx="115">
                  <c:v>4.1999998092651367</c:v>
                </c:pt>
                <c:pt idx="116">
                  <c:v>2.5</c:v>
                </c:pt>
                <c:pt idx="117">
                  <c:v>3.7999999523162842</c:v>
                </c:pt>
                <c:pt idx="118">
                  <c:v>2.6500000953674316</c:v>
                </c:pt>
                <c:pt idx="119">
                  <c:v>2.9000000953674316</c:v>
                </c:pt>
                <c:pt idx="120">
                  <c:v>4.3000001907348633</c:v>
                </c:pt>
                <c:pt idx="121">
                  <c:v>4.9000000953674316</c:v>
                </c:pt>
                <c:pt idx="122">
                  <c:v>2.6500000953674316</c:v>
                </c:pt>
                <c:pt idx="123">
                  <c:v>2.3499999046325684</c:v>
                </c:pt>
                <c:pt idx="124">
                  <c:v>3.0199999809265137</c:v>
                </c:pt>
                <c:pt idx="125">
                  <c:v>2.75</c:v>
                </c:pt>
                <c:pt idx="126">
                  <c:v>2.4000000953674316</c:v>
                </c:pt>
                <c:pt idx="127">
                  <c:v>3.4000000953674316</c:v>
                </c:pt>
                <c:pt idx="128">
                  <c:v>3.4500000476837158</c:v>
                </c:pt>
                <c:pt idx="129">
                  <c:v>3.9000000953674316</c:v>
                </c:pt>
                <c:pt idx="130">
                  <c:v>3.7000000476837158</c:v>
                </c:pt>
                <c:pt idx="131">
                  <c:v>4.8499999046325684</c:v>
                </c:pt>
                <c:pt idx="132">
                  <c:v>3.9</c:v>
                </c:pt>
                <c:pt idx="133">
                  <c:v>2.2999999999999998</c:v>
                </c:pt>
                <c:pt idx="134">
                  <c:v>1.75</c:v>
                </c:pt>
                <c:pt idx="135">
                  <c:v>2.85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953536"/>
        <c:axId val="37954688"/>
      </c:barChart>
      <c:scatterChart>
        <c:scatterStyle val="lineMarker"/>
        <c:varyColors val="0"/>
        <c:ser>
          <c:idx val="0"/>
          <c:order val="1"/>
          <c:tx>
            <c:v>TP (mg m-3)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'Site 5'!$C$2:$C$133</c:f>
              <c:numCache>
                <c:formatCode>m/d/yyyy</c:formatCode>
                <c:ptCount val="132"/>
                <c:pt idx="0">
                  <c:v>37181</c:v>
                </c:pt>
                <c:pt idx="1">
                  <c:v>37216</c:v>
                </c:pt>
                <c:pt idx="2">
                  <c:v>37236</c:v>
                </c:pt>
                <c:pt idx="3">
                  <c:v>37279</c:v>
                </c:pt>
                <c:pt idx="4">
                  <c:v>37300</c:v>
                </c:pt>
                <c:pt idx="5">
                  <c:v>37335</c:v>
                </c:pt>
                <c:pt idx="6">
                  <c:v>37363</c:v>
                </c:pt>
                <c:pt idx="7">
                  <c:v>37399</c:v>
                </c:pt>
                <c:pt idx="8">
                  <c:v>37418</c:v>
                </c:pt>
                <c:pt idx="9">
                  <c:v>37462</c:v>
                </c:pt>
                <c:pt idx="10">
                  <c:v>37489</c:v>
                </c:pt>
                <c:pt idx="11">
                  <c:v>37524</c:v>
                </c:pt>
                <c:pt idx="12">
                  <c:v>37553</c:v>
                </c:pt>
                <c:pt idx="13">
                  <c:v>37582</c:v>
                </c:pt>
                <c:pt idx="14">
                  <c:v>37609</c:v>
                </c:pt>
                <c:pt idx="15">
                  <c:v>37643</c:v>
                </c:pt>
                <c:pt idx="16">
                  <c:v>37672</c:v>
                </c:pt>
                <c:pt idx="17">
                  <c:v>37699</c:v>
                </c:pt>
                <c:pt idx="18">
                  <c:v>37727</c:v>
                </c:pt>
                <c:pt idx="19">
                  <c:v>37768</c:v>
                </c:pt>
                <c:pt idx="20">
                  <c:v>37791</c:v>
                </c:pt>
                <c:pt idx="21">
                  <c:v>37825</c:v>
                </c:pt>
                <c:pt idx="22">
                  <c:v>37853</c:v>
                </c:pt>
                <c:pt idx="23">
                  <c:v>37886</c:v>
                </c:pt>
                <c:pt idx="24">
                  <c:v>37916</c:v>
                </c:pt>
                <c:pt idx="25">
                  <c:v>37944</c:v>
                </c:pt>
                <c:pt idx="26">
                  <c:v>37972</c:v>
                </c:pt>
                <c:pt idx="27">
                  <c:v>38008</c:v>
                </c:pt>
                <c:pt idx="28">
                  <c:v>38036</c:v>
                </c:pt>
                <c:pt idx="29">
                  <c:v>38082</c:v>
                </c:pt>
                <c:pt idx="30">
                  <c:v>38099</c:v>
                </c:pt>
                <c:pt idx="31">
                  <c:v>38126</c:v>
                </c:pt>
                <c:pt idx="32">
                  <c:v>38154</c:v>
                </c:pt>
                <c:pt idx="33">
                  <c:v>38196</c:v>
                </c:pt>
                <c:pt idx="34">
                  <c:v>38223</c:v>
                </c:pt>
                <c:pt idx="35">
                  <c:v>38260</c:v>
                </c:pt>
                <c:pt idx="36">
                  <c:v>38280</c:v>
                </c:pt>
                <c:pt idx="37">
                  <c:v>38309</c:v>
                </c:pt>
                <c:pt idx="38">
                  <c:v>38342</c:v>
                </c:pt>
                <c:pt idx="39">
                  <c:v>38371</c:v>
                </c:pt>
                <c:pt idx="40">
                  <c:v>38406</c:v>
                </c:pt>
                <c:pt idx="41">
                  <c:v>38434</c:v>
                </c:pt>
                <c:pt idx="42">
                  <c:v>38462</c:v>
                </c:pt>
                <c:pt idx="43">
                  <c:v>38489</c:v>
                </c:pt>
                <c:pt idx="44">
                  <c:v>38527</c:v>
                </c:pt>
                <c:pt idx="45">
                  <c:v>38552</c:v>
                </c:pt>
                <c:pt idx="46">
                  <c:v>38589</c:v>
                </c:pt>
                <c:pt idx="47">
                  <c:v>38616</c:v>
                </c:pt>
                <c:pt idx="48">
                  <c:v>38643</c:v>
                </c:pt>
                <c:pt idx="49">
                  <c:v>38672</c:v>
                </c:pt>
                <c:pt idx="50">
                  <c:v>38700</c:v>
                </c:pt>
                <c:pt idx="51">
                  <c:v>38744</c:v>
                </c:pt>
                <c:pt idx="52">
                  <c:v>38769</c:v>
                </c:pt>
                <c:pt idx="53">
                  <c:v>38797</c:v>
                </c:pt>
                <c:pt idx="54">
                  <c:v>38826</c:v>
                </c:pt>
                <c:pt idx="55">
                  <c:v>38861</c:v>
                </c:pt>
                <c:pt idx="56">
                  <c:v>38889</c:v>
                </c:pt>
                <c:pt idx="57">
                  <c:v>38917</c:v>
                </c:pt>
                <c:pt idx="58">
                  <c:v>38945</c:v>
                </c:pt>
                <c:pt idx="59">
                  <c:v>38980</c:v>
                </c:pt>
                <c:pt idx="60">
                  <c:v>39015</c:v>
                </c:pt>
                <c:pt idx="61">
                  <c:v>39035</c:v>
                </c:pt>
                <c:pt idx="62">
                  <c:v>39064</c:v>
                </c:pt>
                <c:pt idx="63">
                  <c:v>39100</c:v>
                </c:pt>
                <c:pt idx="64">
                  <c:v>39135</c:v>
                </c:pt>
                <c:pt idx="65">
                  <c:v>39162</c:v>
                </c:pt>
                <c:pt idx="66">
                  <c:v>39196</c:v>
                </c:pt>
                <c:pt idx="67">
                  <c:v>39254</c:v>
                </c:pt>
                <c:pt idx="68">
                  <c:v>39288</c:v>
                </c:pt>
                <c:pt idx="69">
                  <c:v>39316</c:v>
                </c:pt>
                <c:pt idx="70">
                  <c:v>39344</c:v>
                </c:pt>
                <c:pt idx="71">
                  <c:v>39373</c:v>
                </c:pt>
                <c:pt idx="72">
                  <c:v>39401</c:v>
                </c:pt>
                <c:pt idx="73">
                  <c:v>39429</c:v>
                </c:pt>
                <c:pt idx="74">
                  <c:v>39454</c:v>
                </c:pt>
                <c:pt idx="75">
                  <c:v>39498</c:v>
                </c:pt>
                <c:pt idx="76">
                  <c:v>39526</c:v>
                </c:pt>
                <c:pt idx="77">
                  <c:v>39560</c:v>
                </c:pt>
                <c:pt idx="78">
                  <c:v>39589</c:v>
                </c:pt>
                <c:pt idx="79">
                  <c:v>39617</c:v>
                </c:pt>
                <c:pt idx="80">
                  <c:v>39666</c:v>
                </c:pt>
                <c:pt idx="81">
                  <c:v>39680</c:v>
                </c:pt>
                <c:pt idx="82">
                  <c:v>39708</c:v>
                </c:pt>
                <c:pt idx="83">
                  <c:v>39743</c:v>
                </c:pt>
                <c:pt idx="84">
                  <c:v>39771</c:v>
                </c:pt>
                <c:pt idx="85">
                  <c:v>39804</c:v>
                </c:pt>
                <c:pt idx="86">
                  <c:v>39827</c:v>
                </c:pt>
                <c:pt idx="87">
                  <c:v>39862</c:v>
                </c:pt>
                <c:pt idx="88">
                  <c:v>39890</c:v>
                </c:pt>
                <c:pt idx="89">
                  <c:v>39926</c:v>
                </c:pt>
                <c:pt idx="90">
                  <c:v>39953</c:v>
                </c:pt>
                <c:pt idx="91">
                  <c:v>39987</c:v>
                </c:pt>
                <c:pt idx="92">
                  <c:v>40024</c:v>
                </c:pt>
                <c:pt idx="93">
                  <c:v>40044</c:v>
                </c:pt>
                <c:pt idx="94">
                  <c:v>40093</c:v>
                </c:pt>
                <c:pt idx="95">
                  <c:v>40116</c:v>
                </c:pt>
                <c:pt idx="96">
                  <c:v>40140</c:v>
                </c:pt>
                <c:pt idx="97">
                  <c:v>40162</c:v>
                </c:pt>
                <c:pt idx="98">
                  <c:v>40200</c:v>
                </c:pt>
                <c:pt idx="99">
                  <c:v>40227</c:v>
                </c:pt>
                <c:pt idx="100">
                  <c:v>40261</c:v>
                </c:pt>
                <c:pt idx="101">
                  <c:v>40290</c:v>
                </c:pt>
                <c:pt idx="102">
                  <c:v>40317</c:v>
                </c:pt>
                <c:pt idx="103">
                  <c:v>40345</c:v>
                </c:pt>
                <c:pt idx="104">
                  <c:v>40392</c:v>
                </c:pt>
                <c:pt idx="105">
                  <c:v>40416</c:v>
                </c:pt>
                <c:pt idx="106">
                  <c:v>40449</c:v>
                </c:pt>
                <c:pt idx="107">
                  <c:v>40471</c:v>
                </c:pt>
                <c:pt idx="108">
                  <c:v>40499</c:v>
                </c:pt>
                <c:pt idx="109">
                  <c:v>40527</c:v>
                </c:pt>
                <c:pt idx="110">
                  <c:v>40569</c:v>
                </c:pt>
                <c:pt idx="111">
                  <c:v>40590</c:v>
                </c:pt>
                <c:pt idx="112">
                  <c:v>40630</c:v>
                </c:pt>
                <c:pt idx="113">
                  <c:v>40652</c:v>
                </c:pt>
                <c:pt idx="114">
                  <c:v>40687</c:v>
                </c:pt>
                <c:pt idx="115">
                  <c:v>40715</c:v>
                </c:pt>
                <c:pt idx="116">
                  <c:v>40744</c:v>
                </c:pt>
                <c:pt idx="117">
                  <c:v>40772</c:v>
                </c:pt>
                <c:pt idx="118">
                  <c:v>40808</c:v>
                </c:pt>
                <c:pt idx="119">
                  <c:v>40842</c:v>
                </c:pt>
                <c:pt idx="120">
                  <c:v>40863</c:v>
                </c:pt>
                <c:pt idx="121">
                  <c:v>40897</c:v>
                </c:pt>
                <c:pt idx="122">
                  <c:v>40926</c:v>
                </c:pt>
                <c:pt idx="123">
                  <c:v>40963</c:v>
                </c:pt>
                <c:pt idx="124">
                  <c:v>40997</c:v>
                </c:pt>
                <c:pt idx="125">
                  <c:v>41017</c:v>
                </c:pt>
                <c:pt idx="126">
                  <c:v>41046</c:v>
                </c:pt>
                <c:pt idx="127">
                  <c:v>41086</c:v>
                </c:pt>
                <c:pt idx="128">
                  <c:v>41109</c:v>
                </c:pt>
                <c:pt idx="129">
                  <c:v>41136</c:v>
                </c:pt>
                <c:pt idx="130">
                  <c:v>41171</c:v>
                </c:pt>
                <c:pt idx="131">
                  <c:v>41199</c:v>
                </c:pt>
              </c:numCache>
            </c:numRef>
          </c:xVal>
          <c:yVal>
            <c:numRef>
              <c:f>'Site 5'!$K$2:$K$133</c:f>
              <c:numCache>
                <c:formatCode>0.0</c:formatCode>
                <c:ptCount val="132"/>
                <c:pt idx="0">
                  <c:v>21</c:v>
                </c:pt>
                <c:pt idx="1">
                  <c:v>22</c:v>
                </c:pt>
                <c:pt idx="2">
                  <c:v>31</c:v>
                </c:pt>
                <c:pt idx="3">
                  <c:v>57</c:v>
                </c:pt>
                <c:pt idx="4">
                  <c:v>61</c:v>
                </c:pt>
                <c:pt idx="5">
                  <c:v>56</c:v>
                </c:pt>
                <c:pt idx="6">
                  <c:v>54</c:v>
                </c:pt>
                <c:pt idx="7">
                  <c:v>42</c:v>
                </c:pt>
                <c:pt idx="8">
                  <c:v>42</c:v>
                </c:pt>
                <c:pt idx="9">
                  <c:v>30</c:v>
                </c:pt>
                <c:pt idx="10">
                  <c:v>38</c:v>
                </c:pt>
                <c:pt idx="12">
                  <c:v>38</c:v>
                </c:pt>
                <c:pt idx="13">
                  <c:v>51</c:v>
                </c:pt>
                <c:pt idx="14">
                  <c:v>65</c:v>
                </c:pt>
                <c:pt idx="15">
                  <c:v>46</c:v>
                </c:pt>
                <c:pt idx="16">
                  <c:v>52</c:v>
                </c:pt>
                <c:pt idx="17">
                  <c:v>59</c:v>
                </c:pt>
                <c:pt idx="18">
                  <c:v>53</c:v>
                </c:pt>
                <c:pt idx="19">
                  <c:v>39</c:v>
                </c:pt>
                <c:pt idx="20">
                  <c:v>32</c:v>
                </c:pt>
                <c:pt idx="21">
                  <c:v>40</c:v>
                </c:pt>
                <c:pt idx="22">
                  <c:v>40</c:v>
                </c:pt>
                <c:pt idx="23">
                  <c:v>31</c:v>
                </c:pt>
                <c:pt idx="24">
                  <c:v>32</c:v>
                </c:pt>
                <c:pt idx="25">
                  <c:v>38</c:v>
                </c:pt>
                <c:pt idx="26">
                  <c:v>14</c:v>
                </c:pt>
                <c:pt idx="27">
                  <c:v>37</c:v>
                </c:pt>
                <c:pt idx="28">
                  <c:v>60</c:v>
                </c:pt>
                <c:pt idx="29">
                  <c:v>46</c:v>
                </c:pt>
                <c:pt idx="30">
                  <c:v>46</c:v>
                </c:pt>
                <c:pt idx="32">
                  <c:v>48</c:v>
                </c:pt>
                <c:pt idx="33">
                  <c:v>29</c:v>
                </c:pt>
                <c:pt idx="34">
                  <c:v>30</c:v>
                </c:pt>
                <c:pt idx="35">
                  <c:v>22</c:v>
                </c:pt>
                <c:pt idx="36">
                  <c:v>30</c:v>
                </c:pt>
                <c:pt idx="37">
                  <c:v>38</c:v>
                </c:pt>
                <c:pt idx="38">
                  <c:v>32</c:v>
                </c:pt>
                <c:pt idx="39">
                  <c:v>36</c:v>
                </c:pt>
                <c:pt idx="40">
                  <c:v>36</c:v>
                </c:pt>
                <c:pt idx="41">
                  <c:v>0.5</c:v>
                </c:pt>
                <c:pt idx="42">
                  <c:v>46</c:v>
                </c:pt>
                <c:pt idx="43">
                  <c:v>37</c:v>
                </c:pt>
                <c:pt idx="44">
                  <c:v>36</c:v>
                </c:pt>
                <c:pt idx="45">
                  <c:v>32</c:v>
                </c:pt>
                <c:pt idx="46">
                  <c:v>20</c:v>
                </c:pt>
                <c:pt idx="47">
                  <c:v>35</c:v>
                </c:pt>
                <c:pt idx="48">
                  <c:v>21</c:v>
                </c:pt>
                <c:pt idx="49">
                  <c:v>29</c:v>
                </c:pt>
                <c:pt idx="50">
                  <c:v>44</c:v>
                </c:pt>
                <c:pt idx="51">
                  <c:v>62</c:v>
                </c:pt>
                <c:pt idx="52">
                  <c:v>65</c:v>
                </c:pt>
                <c:pt idx="53">
                  <c:v>53</c:v>
                </c:pt>
                <c:pt idx="54">
                  <c:v>50</c:v>
                </c:pt>
                <c:pt idx="55">
                  <c:v>39</c:v>
                </c:pt>
                <c:pt idx="56">
                  <c:v>31</c:v>
                </c:pt>
                <c:pt idx="57">
                  <c:v>26</c:v>
                </c:pt>
                <c:pt idx="58">
                  <c:v>33</c:v>
                </c:pt>
                <c:pt idx="59">
                  <c:v>31</c:v>
                </c:pt>
                <c:pt idx="60">
                  <c:v>31</c:v>
                </c:pt>
                <c:pt idx="61">
                  <c:v>34</c:v>
                </c:pt>
                <c:pt idx="62">
                  <c:v>40</c:v>
                </c:pt>
                <c:pt idx="63">
                  <c:v>24</c:v>
                </c:pt>
                <c:pt idx="64">
                  <c:v>40</c:v>
                </c:pt>
                <c:pt idx="65">
                  <c:v>38</c:v>
                </c:pt>
                <c:pt idx="66">
                  <c:v>27</c:v>
                </c:pt>
                <c:pt idx="67">
                  <c:v>36</c:v>
                </c:pt>
                <c:pt idx="68">
                  <c:v>34</c:v>
                </c:pt>
                <c:pt idx="69">
                  <c:v>34</c:v>
                </c:pt>
                <c:pt idx="70">
                  <c:v>16</c:v>
                </c:pt>
                <c:pt idx="71">
                  <c:v>18</c:v>
                </c:pt>
                <c:pt idx="72">
                  <c:v>15</c:v>
                </c:pt>
                <c:pt idx="73">
                  <c:v>29</c:v>
                </c:pt>
                <c:pt idx="75">
                  <c:v>42</c:v>
                </c:pt>
                <c:pt idx="76">
                  <c:v>23</c:v>
                </c:pt>
                <c:pt idx="77">
                  <c:v>27</c:v>
                </c:pt>
                <c:pt idx="78">
                  <c:v>33</c:v>
                </c:pt>
                <c:pt idx="79">
                  <c:v>23</c:v>
                </c:pt>
                <c:pt idx="80">
                  <c:v>28</c:v>
                </c:pt>
                <c:pt idx="81">
                  <c:v>18.5</c:v>
                </c:pt>
                <c:pt idx="82">
                  <c:v>22</c:v>
                </c:pt>
                <c:pt idx="83">
                  <c:v>26</c:v>
                </c:pt>
                <c:pt idx="84">
                  <c:v>14</c:v>
                </c:pt>
                <c:pt idx="85">
                  <c:v>15</c:v>
                </c:pt>
                <c:pt idx="86">
                  <c:v>20</c:v>
                </c:pt>
                <c:pt idx="87">
                  <c:v>26</c:v>
                </c:pt>
                <c:pt idx="88">
                  <c:v>32</c:v>
                </c:pt>
                <c:pt idx="89">
                  <c:v>52</c:v>
                </c:pt>
                <c:pt idx="90">
                  <c:v>56</c:v>
                </c:pt>
                <c:pt idx="91">
                  <c:v>34</c:v>
                </c:pt>
                <c:pt idx="92">
                  <c:v>26</c:v>
                </c:pt>
                <c:pt idx="93">
                  <c:v>62</c:v>
                </c:pt>
                <c:pt idx="94">
                  <c:v>22</c:v>
                </c:pt>
                <c:pt idx="95">
                  <c:v>26</c:v>
                </c:pt>
                <c:pt idx="96">
                  <c:v>34</c:v>
                </c:pt>
                <c:pt idx="97">
                  <c:v>16</c:v>
                </c:pt>
                <c:pt idx="98">
                  <c:v>23</c:v>
                </c:pt>
                <c:pt idx="99">
                  <c:v>25</c:v>
                </c:pt>
                <c:pt idx="100">
                  <c:v>43</c:v>
                </c:pt>
                <c:pt idx="101">
                  <c:v>47</c:v>
                </c:pt>
                <c:pt idx="102">
                  <c:v>34</c:v>
                </c:pt>
                <c:pt idx="103">
                  <c:v>37</c:v>
                </c:pt>
                <c:pt idx="104">
                  <c:v>24</c:v>
                </c:pt>
                <c:pt idx="105">
                  <c:v>24</c:v>
                </c:pt>
                <c:pt idx="106">
                  <c:v>19</c:v>
                </c:pt>
                <c:pt idx="107">
                  <c:v>23</c:v>
                </c:pt>
                <c:pt idx="108">
                  <c:v>13</c:v>
                </c:pt>
                <c:pt idx="109">
                  <c:v>18</c:v>
                </c:pt>
                <c:pt idx="110">
                  <c:v>22</c:v>
                </c:pt>
                <c:pt idx="111">
                  <c:v>30</c:v>
                </c:pt>
                <c:pt idx="112">
                  <c:v>21</c:v>
                </c:pt>
                <c:pt idx="113">
                  <c:v>21</c:v>
                </c:pt>
                <c:pt idx="114">
                  <c:v>20</c:v>
                </c:pt>
                <c:pt idx="115">
                  <c:v>15</c:v>
                </c:pt>
                <c:pt idx="116">
                  <c:v>18</c:v>
                </c:pt>
                <c:pt idx="117">
                  <c:v>14</c:v>
                </c:pt>
                <c:pt idx="118">
                  <c:v>14</c:v>
                </c:pt>
                <c:pt idx="119">
                  <c:v>12</c:v>
                </c:pt>
                <c:pt idx="120">
                  <c:v>15</c:v>
                </c:pt>
                <c:pt idx="121">
                  <c:v>14</c:v>
                </c:pt>
                <c:pt idx="122">
                  <c:v>13</c:v>
                </c:pt>
                <c:pt idx="123">
                  <c:v>12</c:v>
                </c:pt>
                <c:pt idx="124">
                  <c:v>12</c:v>
                </c:pt>
                <c:pt idx="125">
                  <c:v>9</c:v>
                </c:pt>
                <c:pt idx="126">
                  <c:v>11</c:v>
                </c:pt>
                <c:pt idx="127">
                  <c:v>15</c:v>
                </c:pt>
                <c:pt idx="128" formatCode="General">
                  <c:v>9.9999997764825821</c:v>
                </c:pt>
                <c:pt idx="129" formatCode="General">
                  <c:v>12.000000104308128</c:v>
                </c:pt>
                <c:pt idx="130" formatCode="General">
                  <c:v>17.000000923871994</c:v>
                </c:pt>
                <c:pt idx="131" formatCode="General">
                  <c:v>10.999999940395355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953536"/>
        <c:axId val="37954688"/>
      </c:scatterChart>
      <c:dateAx>
        <c:axId val="37953536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nextTo"/>
        <c:crossAx val="37954688"/>
        <c:crosses val="autoZero"/>
        <c:auto val="1"/>
        <c:lblOffset val="100"/>
        <c:baseTimeUnit val="days"/>
        <c:majorUnit val="1"/>
        <c:majorTimeUnit val="years"/>
      </c:dateAx>
      <c:valAx>
        <c:axId val="379546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en-NZ" b="1" dirty="0"/>
                  <a:t>TP (mg m</a:t>
                </a:r>
                <a:r>
                  <a:rPr lang="en-NZ" b="1" baseline="30000" dirty="0"/>
                  <a:t>-3</a:t>
                </a:r>
                <a:r>
                  <a:rPr lang="en-NZ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1.1996821728300648E-3"/>
              <c:y val="0.22051009535032928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37953536"/>
        <c:crosses val="autoZero"/>
        <c:crossBetween val="between"/>
      </c:valAx>
    </c:plotArea>
    <c:plotVisOnly val="1"/>
    <c:dispBlanksAs val="gap"/>
    <c:showDLblsOverMax val="0"/>
  </c:chart>
  <c:spPr>
    <a:solidFill>
      <a:schemeClr val="bg2">
        <a:lumMod val="75000"/>
      </a:schemeClr>
    </a:solidFill>
    <a:ln>
      <a:solidFill>
        <a:schemeClr val="tx1"/>
      </a:solidFill>
    </a:ln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Discharge</c:v>
          </c:tx>
          <c:spPr>
            <a:ln>
              <a:solidFill>
                <a:sysClr val="window" lastClr="FFFFFF">
                  <a:lumMod val="75000"/>
                </a:sysClr>
              </a:solidFill>
            </a:ln>
          </c:spPr>
          <c:marker>
            <c:symbol val="none"/>
          </c:marker>
          <c:cat>
            <c:multiLvlStrRef>
              <c:f>Summary_Raw!$B$2:$C$72</c:f>
              <c:multiLvlStrCache>
                <c:ptCount val="71"/>
                <c:lvl>
                  <c:pt idx="0">
                    <c:v>14:15</c:v>
                  </c:pt>
                  <c:pt idx="1">
                    <c:v>15:15</c:v>
                  </c:pt>
                  <c:pt idx="2">
                    <c:v>16:15</c:v>
                  </c:pt>
                  <c:pt idx="3">
                    <c:v>17:15</c:v>
                  </c:pt>
                  <c:pt idx="4">
                    <c:v>18:15</c:v>
                  </c:pt>
                  <c:pt idx="5">
                    <c:v>19:15</c:v>
                  </c:pt>
                  <c:pt idx="6">
                    <c:v>20:15</c:v>
                  </c:pt>
                  <c:pt idx="7">
                    <c:v>21:15</c:v>
                  </c:pt>
                  <c:pt idx="8">
                    <c:v>22:15</c:v>
                  </c:pt>
                  <c:pt idx="9">
                    <c:v>23:15</c:v>
                  </c:pt>
                  <c:pt idx="10">
                    <c:v>00:15</c:v>
                  </c:pt>
                  <c:pt idx="11">
                    <c:v>01:15</c:v>
                  </c:pt>
                  <c:pt idx="12">
                    <c:v>02:15</c:v>
                  </c:pt>
                  <c:pt idx="13">
                    <c:v>03:15</c:v>
                  </c:pt>
                  <c:pt idx="14">
                    <c:v>04:15</c:v>
                  </c:pt>
                  <c:pt idx="15">
                    <c:v>05:15</c:v>
                  </c:pt>
                  <c:pt idx="16">
                    <c:v>06:15</c:v>
                  </c:pt>
                  <c:pt idx="17">
                    <c:v>07:15</c:v>
                  </c:pt>
                  <c:pt idx="18">
                    <c:v>08:15</c:v>
                  </c:pt>
                  <c:pt idx="19">
                    <c:v>09:15</c:v>
                  </c:pt>
                  <c:pt idx="20">
                    <c:v>10:15</c:v>
                  </c:pt>
                  <c:pt idx="21">
                    <c:v>11:15</c:v>
                  </c:pt>
                  <c:pt idx="22">
                    <c:v>12:15</c:v>
                  </c:pt>
                  <c:pt idx="23">
                    <c:v>13:15</c:v>
                  </c:pt>
                  <c:pt idx="24">
                    <c:v>14:15</c:v>
                  </c:pt>
                  <c:pt idx="25">
                    <c:v>15:15</c:v>
                  </c:pt>
                  <c:pt idx="26">
                    <c:v>16:15</c:v>
                  </c:pt>
                  <c:pt idx="27">
                    <c:v>17:15</c:v>
                  </c:pt>
                  <c:pt idx="28">
                    <c:v>18:15</c:v>
                  </c:pt>
                  <c:pt idx="29">
                    <c:v>19:15</c:v>
                  </c:pt>
                  <c:pt idx="30">
                    <c:v>20:15</c:v>
                  </c:pt>
                  <c:pt idx="31">
                    <c:v>21:15</c:v>
                  </c:pt>
                  <c:pt idx="32">
                    <c:v>22:15</c:v>
                  </c:pt>
                  <c:pt idx="33">
                    <c:v>23:15</c:v>
                  </c:pt>
                  <c:pt idx="34">
                    <c:v>00:15</c:v>
                  </c:pt>
                  <c:pt idx="35">
                    <c:v>01:15</c:v>
                  </c:pt>
                  <c:pt idx="36">
                    <c:v>02:15</c:v>
                  </c:pt>
                  <c:pt idx="37">
                    <c:v>03:15</c:v>
                  </c:pt>
                  <c:pt idx="38">
                    <c:v>04:15</c:v>
                  </c:pt>
                  <c:pt idx="39">
                    <c:v>05:15</c:v>
                  </c:pt>
                  <c:pt idx="40">
                    <c:v>06:15</c:v>
                  </c:pt>
                  <c:pt idx="41">
                    <c:v>07:15</c:v>
                  </c:pt>
                  <c:pt idx="42">
                    <c:v>08:15</c:v>
                  </c:pt>
                  <c:pt idx="43">
                    <c:v>09:15</c:v>
                  </c:pt>
                  <c:pt idx="44">
                    <c:v>10:15</c:v>
                  </c:pt>
                  <c:pt idx="45">
                    <c:v>11:15</c:v>
                  </c:pt>
                  <c:pt idx="46">
                    <c:v>12:15</c:v>
                  </c:pt>
                  <c:pt idx="47">
                    <c:v>13:15</c:v>
                  </c:pt>
                  <c:pt idx="48">
                    <c:v>14:15</c:v>
                  </c:pt>
                  <c:pt idx="49">
                    <c:v>15:15</c:v>
                  </c:pt>
                  <c:pt idx="50">
                    <c:v>16:15</c:v>
                  </c:pt>
                  <c:pt idx="51">
                    <c:v>17:15</c:v>
                  </c:pt>
                  <c:pt idx="52">
                    <c:v>18:15</c:v>
                  </c:pt>
                  <c:pt idx="53">
                    <c:v>19:15</c:v>
                  </c:pt>
                  <c:pt idx="54">
                    <c:v>20:15</c:v>
                  </c:pt>
                  <c:pt idx="55">
                    <c:v>21:15</c:v>
                  </c:pt>
                  <c:pt idx="56">
                    <c:v>22:15</c:v>
                  </c:pt>
                  <c:pt idx="57">
                    <c:v>23:15</c:v>
                  </c:pt>
                  <c:pt idx="58">
                    <c:v>00:15</c:v>
                  </c:pt>
                  <c:pt idx="59">
                    <c:v>01:15</c:v>
                  </c:pt>
                  <c:pt idx="60">
                    <c:v>02:15</c:v>
                  </c:pt>
                  <c:pt idx="61">
                    <c:v>03:15</c:v>
                  </c:pt>
                  <c:pt idx="62">
                    <c:v>04:15</c:v>
                  </c:pt>
                  <c:pt idx="63">
                    <c:v>05:15</c:v>
                  </c:pt>
                  <c:pt idx="64">
                    <c:v>06:15</c:v>
                  </c:pt>
                  <c:pt idx="65">
                    <c:v>07:15</c:v>
                  </c:pt>
                  <c:pt idx="66">
                    <c:v>08:15</c:v>
                  </c:pt>
                  <c:pt idx="67">
                    <c:v>09:15</c:v>
                  </c:pt>
                  <c:pt idx="68">
                    <c:v>10:15</c:v>
                  </c:pt>
                  <c:pt idx="69">
                    <c:v>11:15</c:v>
                  </c:pt>
                  <c:pt idx="70">
                    <c:v>12:15</c:v>
                  </c:pt>
                </c:lvl>
                <c:lvl>
                  <c:pt idx="0">
                    <c:v>10/10/2011</c:v>
                  </c:pt>
                  <c:pt idx="10">
                    <c:v>11/10/2011</c:v>
                  </c:pt>
                  <c:pt idx="34">
                    <c:v>12/10/2011</c:v>
                  </c:pt>
                  <c:pt idx="58">
                    <c:v>13/10/2011</c:v>
                  </c:pt>
                </c:lvl>
              </c:multiLvlStrCache>
            </c:multiLvlStrRef>
          </c:cat>
          <c:val>
            <c:numRef>
              <c:f>Summary_Raw!$D$2:$D$72</c:f>
              <c:numCache>
                <c:formatCode>General</c:formatCode>
                <c:ptCount val="71"/>
                <c:pt idx="0">
                  <c:v>2.2210000000000001</c:v>
                </c:pt>
                <c:pt idx="1">
                  <c:v>2.133</c:v>
                </c:pt>
                <c:pt idx="2">
                  <c:v>2.2210000000000001</c:v>
                </c:pt>
                <c:pt idx="3">
                  <c:v>2.194</c:v>
                </c:pt>
                <c:pt idx="4">
                  <c:v>2.0819999999999999</c:v>
                </c:pt>
                <c:pt idx="5">
                  <c:v>2.2669999999999999</c:v>
                </c:pt>
                <c:pt idx="6">
                  <c:v>2.1150000000000002</c:v>
                </c:pt>
                <c:pt idx="7">
                  <c:v>2.609</c:v>
                </c:pt>
                <c:pt idx="8">
                  <c:v>2.4870000000000001</c:v>
                </c:pt>
                <c:pt idx="9">
                  <c:v>2.589</c:v>
                </c:pt>
                <c:pt idx="10">
                  <c:v>2.7360000000000002</c:v>
                </c:pt>
                <c:pt idx="11">
                  <c:v>2.9049999999999998</c:v>
                </c:pt>
                <c:pt idx="12">
                  <c:v>2.9569999999999999</c:v>
                </c:pt>
                <c:pt idx="13">
                  <c:v>3.1739999999999999</c:v>
                </c:pt>
                <c:pt idx="14">
                  <c:v>3.42</c:v>
                </c:pt>
                <c:pt idx="15">
                  <c:v>3.617</c:v>
                </c:pt>
                <c:pt idx="16">
                  <c:v>3.629</c:v>
                </c:pt>
                <c:pt idx="17">
                  <c:v>3.819</c:v>
                </c:pt>
                <c:pt idx="18">
                  <c:v>3.9039999999999999</c:v>
                </c:pt>
                <c:pt idx="19">
                  <c:v>3.7349999999999999</c:v>
                </c:pt>
                <c:pt idx="20">
                  <c:v>3.5819999999999999</c:v>
                </c:pt>
                <c:pt idx="21">
                  <c:v>3.605</c:v>
                </c:pt>
                <c:pt idx="22">
                  <c:v>3.5470000000000002</c:v>
                </c:pt>
                <c:pt idx="23">
                  <c:v>3.1960000000000002</c:v>
                </c:pt>
                <c:pt idx="24">
                  <c:v>3.0649999999999999</c:v>
                </c:pt>
                <c:pt idx="25">
                  <c:v>3.0649999999999999</c:v>
                </c:pt>
                <c:pt idx="26">
                  <c:v>2.968</c:v>
                </c:pt>
                <c:pt idx="27">
                  <c:v>3.218</c:v>
                </c:pt>
                <c:pt idx="28">
                  <c:v>3.1629999999999998</c:v>
                </c:pt>
                <c:pt idx="29">
                  <c:v>3.3410000000000002</c:v>
                </c:pt>
                <c:pt idx="30">
                  <c:v>3.2959999999999998</c:v>
                </c:pt>
                <c:pt idx="31">
                  <c:v>3.4780000000000002</c:v>
                </c:pt>
                <c:pt idx="32">
                  <c:v>4.327</c:v>
                </c:pt>
                <c:pt idx="33">
                  <c:v>4.5730000000000004</c:v>
                </c:pt>
                <c:pt idx="34">
                  <c:v>5.3259999999999996</c:v>
                </c:pt>
                <c:pt idx="35">
                  <c:v>5.4409999999999998</c:v>
                </c:pt>
                <c:pt idx="36">
                  <c:v>5.91</c:v>
                </c:pt>
                <c:pt idx="37">
                  <c:v>5.992</c:v>
                </c:pt>
                <c:pt idx="38">
                  <c:v>6.8140000000000001</c:v>
                </c:pt>
                <c:pt idx="39">
                  <c:v>6.4909999999999997</c:v>
                </c:pt>
                <c:pt idx="40">
                  <c:v>7.4139999999999997</c:v>
                </c:pt>
                <c:pt idx="41">
                  <c:v>7.4139999999999997</c:v>
                </c:pt>
                <c:pt idx="42">
                  <c:v>7.3460000000000001</c:v>
                </c:pt>
                <c:pt idx="43">
                  <c:v>7.2779999999999996</c:v>
                </c:pt>
                <c:pt idx="44">
                  <c:v>7.6369999999999996</c:v>
                </c:pt>
                <c:pt idx="45">
                  <c:v>7.742</c:v>
                </c:pt>
                <c:pt idx="46">
                  <c:v>7.9359999999999999</c:v>
                </c:pt>
                <c:pt idx="47">
                  <c:v>7.9530000000000003</c:v>
                </c:pt>
                <c:pt idx="48">
                  <c:v>8.2569999999999997</c:v>
                </c:pt>
                <c:pt idx="49">
                  <c:v>8.2929999999999993</c:v>
                </c:pt>
                <c:pt idx="50">
                  <c:v>8.1129999999999995</c:v>
                </c:pt>
                <c:pt idx="51">
                  <c:v>7.6029999999999998</c:v>
                </c:pt>
                <c:pt idx="52">
                  <c:v>6.9119999999999999</c:v>
                </c:pt>
                <c:pt idx="53">
                  <c:v>6.3959999999999999</c:v>
                </c:pt>
                <c:pt idx="54">
                  <c:v>6.0529999999999999</c:v>
                </c:pt>
                <c:pt idx="55">
                  <c:v>5.4260000000000002</c:v>
                </c:pt>
                <c:pt idx="56">
                  <c:v>5.0839999999999996</c:v>
                </c:pt>
                <c:pt idx="57">
                  <c:v>4.7720000000000002</c:v>
                </c:pt>
                <c:pt idx="58">
                  <c:v>4.5860000000000003</c:v>
                </c:pt>
                <c:pt idx="59">
                  <c:v>4.5990000000000002</c:v>
                </c:pt>
                <c:pt idx="60">
                  <c:v>4.1870000000000003</c:v>
                </c:pt>
                <c:pt idx="61">
                  <c:v>4.2759999999999998</c:v>
                </c:pt>
                <c:pt idx="62">
                  <c:v>3.8919999999999999</c:v>
                </c:pt>
                <c:pt idx="63">
                  <c:v>3.9279999999999999</c:v>
                </c:pt>
                <c:pt idx="64">
                  <c:v>3.7829999999999999</c:v>
                </c:pt>
                <c:pt idx="65">
                  <c:v>3.9039999999999999</c:v>
                </c:pt>
                <c:pt idx="66">
                  <c:v>3.819</c:v>
                </c:pt>
                <c:pt idx="67">
                  <c:v>3.7589999999999999</c:v>
                </c:pt>
                <c:pt idx="68">
                  <c:v>3.831</c:v>
                </c:pt>
                <c:pt idx="69">
                  <c:v>3.605</c:v>
                </c:pt>
                <c:pt idx="70">
                  <c:v>3.4319999999999999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051200"/>
        <c:axId val="80053376"/>
      </c:lineChart>
      <c:lineChart>
        <c:grouping val="standard"/>
        <c:varyColors val="0"/>
        <c:ser>
          <c:idx val="1"/>
          <c:order val="1"/>
          <c:tx>
            <c:v>Total P</c:v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Summary_Raw!$J$2:$J$72</c:f>
              <c:numCache>
                <c:formatCode>General</c:formatCode>
                <c:ptCount val="71"/>
                <c:pt idx="0">
                  <c:v>8.3759999999999987E-2</c:v>
                </c:pt>
                <c:pt idx="1">
                  <c:v>6.7817599999999992E-2</c:v>
                </c:pt>
                <c:pt idx="2">
                  <c:v>9.3596799999999994E-2</c:v>
                </c:pt>
                <c:pt idx="3">
                  <c:v>7.6297599999999993E-2</c:v>
                </c:pt>
                <c:pt idx="4">
                  <c:v>7.0531199999999988E-2</c:v>
                </c:pt>
                <c:pt idx="5">
                  <c:v>8.0198400000000003E-2</c:v>
                </c:pt>
                <c:pt idx="6">
                  <c:v>8.0113599999999993E-2</c:v>
                </c:pt>
                <c:pt idx="7">
                  <c:v>8.1809599999999996E-2</c:v>
                </c:pt>
                <c:pt idx="8">
                  <c:v>8.8593599999999995E-2</c:v>
                </c:pt>
                <c:pt idx="9">
                  <c:v>8.5625599999999996E-2</c:v>
                </c:pt>
                <c:pt idx="10">
                  <c:v>8.9950399999999986E-2</c:v>
                </c:pt>
                <c:pt idx="11">
                  <c:v>9.6734399999999998E-2</c:v>
                </c:pt>
                <c:pt idx="12">
                  <c:v>0.12751679999999999</c:v>
                </c:pt>
                <c:pt idx="13">
                  <c:v>0.1152208</c:v>
                </c:pt>
                <c:pt idx="14">
                  <c:v>0.12751679999999999</c:v>
                </c:pt>
                <c:pt idx="15">
                  <c:v>0.15397440000000001</c:v>
                </c:pt>
                <c:pt idx="16">
                  <c:v>0.15032800000000002</c:v>
                </c:pt>
                <c:pt idx="17">
                  <c:v>0.16381119999999999</c:v>
                </c:pt>
                <c:pt idx="18">
                  <c:v>0.1594016</c:v>
                </c:pt>
                <c:pt idx="19">
                  <c:v>0.19162560000000001</c:v>
                </c:pt>
                <c:pt idx="20">
                  <c:v>0.1592384</c:v>
                </c:pt>
                <c:pt idx="21">
                  <c:v>0.17552000000000001</c:v>
                </c:pt>
                <c:pt idx="22">
                  <c:v>0.21139039999999998</c:v>
                </c:pt>
                <c:pt idx="23">
                  <c:v>0.15499840000000001</c:v>
                </c:pt>
                <c:pt idx="24">
                  <c:v>0.12235040000000001</c:v>
                </c:pt>
                <c:pt idx="25">
                  <c:v>9.6401600000000004E-2</c:v>
                </c:pt>
                <c:pt idx="26">
                  <c:v>0.1061536</c:v>
                </c:pt>
                <c:pt idx="27">
                  <c:v>0.10700159999999999</c:v>
                </c:pt>
                <c:pt idx="28">
                  <c:v>9.5638399999999998E-2</c:v>
                </c:pt>
                <c:pt idx="29">
                  <c:v>9.7419199999999997E-2</c:v>
                </c:pt>
                <c:pt idx="30">
                  <c:v>9.8436799999999991E-2</c:v>
                </c:pt>
                <c:pt idx="31">
                  <c:v>9.7504000000000007E-2</c:v>
                </c:pt>
                <c:pt idx="32">
                  <c:v>0.1058992</c:v>
                </c:pt>
                <c:pt idx="33">
                  <c:v>0.1064928</c:v>
                </c:pt>
                <c:pt idx="34">
                  <c:v>0.13311999999999999</c:v>
                </c:pt>
                <c:pt idx="35">
                  <c:v>0.1879856</c:v>
                </c:pt>
                <c:pt idx="36">
                  <c:v>0.18815519999999999</c:v>
                </c:pt>
                <c:pt idx="37">
                  <c:v>0.1669552</c:v>
                </c:pt>
                <c:pt idx="38">
                  <c:v>0.25446879999999994</c:v>
                </c:pt>
                <c:pt idx="39">
                  <c:v>0.26210079999999997</c:v>
                </c:pt>
                <c:pt idx="40">
                  <c:v>0.28652319999999998</c:v>
                </c:pt>
                <c:pt idx="41">
                  <c:v>0.27456639999999999</c:v>
                </c:pt>
                <c:pt idx="42">
                  <c:v>0.23318399999999997</c:v>
                </c:pt>
                <c:pt idx="43">
                  <c:v>0.20655679999999998</c:v>
                </c:pt>
                <c:pt idx="44">
                  <c:v>0.24030719999999994</c:v>
                </c:pt>
                <c:pt idx="45">
                  <c:v>0.25735199999999997</c:v>
                </c:pt>
                <c:pt idx="46">
                  <c:v>0.2061328</c:v>
                </c:pt>
                <c:pt idx="47">
                  <c:v>0.26227039999999996</c:v>
                </c:pt>
                <c:pt idx="48">
                  <c:v>0.24853279999999994</c:v>
                </c:pt>
                <c:pt idx="49">
                  <c:v>0.22190560000000001</c:v>
                </c:pt>
                <c:pt idx="50">
                  <c:v>0.21563039999999997</c:v>
                </c:pt>
                <c:pt idx="51">
                  <c:v>0.23979839999999999</c:v>
                </c:pt>
                <c:pt idx="52">
                  <c:v>0.25056799999999996</c:v>
                </c:pt>
                <c:pt idx="53">
                  <c:v>0.21444319999999997</c:v>
                </c:pt>
                <c:pt idx="54">
                  <c:v>0.213256</c:v>
                </c:pt>
                <c:pt idx="55">
                  <c:v>0.2095312</c:v>
                </c:pt>
                <c:pt idx="56">
                  <c:v>0.15856640000000002</c:v>
                </c:pt>
                <c:pt idx="57">
                  <c:v>0.16424800000000003</c:v>
                </c:pt>
                <c:pt idx="58">
                  <c:v>0.15373280000000003</c:v>
                </c:pt>
                <c:pt idx="59">
                  <c:v>0.15178240000000001</c:v>
                </c:pt>
                <c:pt idx="60">
                  <c:v>0.10183519999999999</c:v>
                </c:pt>
                <c:pt idx="61">
                  <c:v>0.12430719999999999</c:v>
                </c:pt>
                <c:pt idx="62">
                  <c:v>0.12719040000000001</c:v>
                </c:pt>
                <c:pt idx="63">
                  <c:v>0.10785599999999999</c:v>
                </c:pt>
                <c:pt idx="64">
                  <c:v>0.10811040000000001</c:v>
                </c:pt>
                <c:pt idx="65">
                  <c:v>0.13151520000000003</c:v>
                </c:pt>
                <c:pt idx="66">
                  <c:v>9.5983999999999986E-2</c:v>
                </c:pt>
                <c:pt idx="67">
                  <c:v>0.15000160000000001</c:v>
                </c:pt>
                <c:pt idx="68">
                  <c:v>0.13219360000000002</c:v>
                </c:pt>
                <c:pt idx="69">
                  <c:v>0.10200480000000001</c:v>
                </c:pt>
                <c:pt idx="70">
                  <c:v>8.8775999999999994E-2</c:v>
                </c:pt>
              </c:numCache>
            </c:numRef>
          </c:val>
          <c:smooth val="0"/>
        </c:ser>
        <c:ser>
          <c:idx val="2"/>
          <c:order val="2"/>
          <c:tx>
            <c:v>Filterable reactive P</c:v>
          </c:tx>
          <c:spPr>
            <a:ln>
              <a:solidFill>
                <a:schemeClr val="tx1"/>
              </a:solidFill>
            </a:ln>
          </c:spPr>
          <c:marker>
            <c:spPr>
              <a:ln>
                <a:solidFill>
                  <a:schemeClr val="tx1"/>
                </a:solidFill>
              </a:ln>
            </c:spPr>
          </c:marker>
          <c:val>
            <c:numRef>
              <c:f>Summary_Raw!$H$2:$H$72</c:f>
              <c:numCache>
                <c:formatCode>0.000</c:formatCode>
                <c:ptCount val="71"/>
                <c:pt idx="0">
                  <c:v>4.7938359999999999E-2</c:v>
                </c:pt>
                <c:pt idx="1">
                  <c:v>4.7299792E-2</c:v>
                </c:pt>
                <c:pt idx="2">
                  <c:v>4.3144031999999999E-2</c:v>
                </c:pt>
                <c:pt idx="3">
                  <c:v>3.9951191999999996E-2</c:v>
                </c:pt>
                <c:pt idx="4">
                  <c:v>3.3433744000000001E-2</c:v>
                </c:pt>
                <c:pt idx="5">
                  <c:v>2.3976855999999998E-2</c:v>
                </c:pt>
                <c:pt idx="6">
                  <c:v>2.6075007999999997E-2</c:v>
                </c:pt>
                <c:pt idx="7">
                  <c:v>2.9846800000000003E-2</c:v>
                </c:pt>
                <c:pt idx="8">
                  <c:v>2.6764256E-2</c:v>
                </c:pt>
                <c:pt idx="9">
                  <c:v>4.0974928000000001E-2</c:v>
                </c:pt>
                <c:pt idx="10">
                  <c:v>2.4412704E-2</c:v>
                </c:pt>
                <c:pt idx="11">
                  <c:v>3.5440671999999999E-2</c:v>
                </c:pt>
                <c:pt idx="12">
                  <c:v>3.0676751999999998E-2</c:v>
                </c:pt>
                <c:pt idx="13">
                  <c:v>2.8477240000000001E-2</c:v>
                </c:pt>
                <c:pt idx="14">
                  <c:v>1.7544319999999999E-2</c:v>
                </c:pt>
                <c:pt idx="15">
                  <c:v>4.4826608000000004E-2</c:v>
                </c:pt>
                <c:pt idx="16">
                  <c:v>1.8361511999999997E-2</c:v>
                </c:pt>
                <c:pt idx="17">
                  <c:v>3.9028816000000001E-2</c:v>
                </c:pt>
                <c:pt idx="18">
                  <c:v>3.2176879999999998E-2</c:v>
                </c:pt>
                <c:pt idx="19">
                  <c:v>3.4001360000000001E-2</c:v>
                </c:pt>
                <c:pt idx="20" formatCode="0.0000">
                  <c:v>2.9024583999999999E-2</c:v>
                </c:pt>
                <c:pt idx="21" formatCode="0.0000">
                  <c:v>2.8913088E-2</c:v>
                </c:pt>
                <c:pt idx="22" formatCode="0.0000">
                  <c:v>3.1832255999999996E-2</c:v>
                </c:pt>
                <c:pt idx="23" formatCode="0.0000">
                  <c:v>4.3590016000000002E-2</c:v>
                </c:pt>
                <c:pt idx="24" formatCode="0.0000">
                  <c:v>3.8248344000000004E-2</c:v>
                </c:pt>
                <c:pt idx="25" formatCode="0.0000">
                  <c:v>4.4502256000000004E-2</c:v>
                </c:pt>
                <c:pt idx="26" formatCode="0.0000">
                  <c:v>2.3074751999999997E-2</c:v>
                </c:pt>
                <c:pt idx="27" formatCode="0.0000">
                  <c:v>2.8649552000000002E-2</c:v>
                </c:pt>
                <c:pt idx="28" formatCode="0.0000">
                  <c:v>3.3393199999999998E-2</c:v>
                </c:pt>
                <c:pt idx="29" formatCode="0.0000">
                  <c:v>2.6662895999999998E-2</c:v>
                </c:pt>
                <c:pt idx="30" formatCode="0.0000">
                  <c:v>1.8726408E-2</c:v>
                </c:pt>
                <c:pt idx="31" formatCode="0.0000">
                  <c:v>1.9973135999999999E-2</c:v>
                </c:pt>
                <c:pt idx="32" formatCode="0.0000">
                  <c:v>4.3539335999999998E-2</c:v>
                </c:pt>
                <c:pt idx="33" formatCode="0.0000">
                  <c:v>4.2059479999999996E-2</c:v>
                </c:pt>
                <c:pt idx="34" formatCode="0.0000">
                  <c:v>3.0757839999999998E-2</c:v>
                </c:pt>
                <c:pt idx="35" formatCode="0.0000">
                  <c:v>2.7433231999999998E-2</c:v>
                </c:pt>
                <c:pt idx="36" formatCode="0.0000">
                  <c:v>4.0863431999999998E-2</c:v>
                </c:pt>
                <c:pt idx="37" formatCode="0.0000">
                  <c:v>2.6247319999999998E-2</c:v>
                </c:pt>
                <c:pt idx="38" formatCode="0.0000">
                  <c:v>3.0392943999999998E-2</c:v>
                </c:pt>
                <c:pt idx="39" formatCode="0.0000">
                  <c:v>2.6966200000000003E-2</c:v>
                </c:pt>
                <c:pt idx="40" formatCode="0.0000">
                  <c:v>4.1846623999999999E-2</c:v>
                </c:pt>
                <c:pt idx="41" formatCode="0.0000">
                  <c:v>2.6257455999999998E-2</c:v>
                </c:pt>
                <c:pt idx="42" formatCode="0.00000">
                  <c:v>6.2159168000000001E-2</c:v>
                </c:pt>
                <c:pt idx="43" formatCode="0.00000">
                  <c:v>3.0849063999999999E-2</c:v>
                </c:pt>
                <c:pt idx="44" formatCode="0.00000">
                  <c:v>2.1402312E-2</c:v>
                </c:pt>
                <c:pt idx="45" formatCode="0.00000">
                  <c:v>1.7175599999999999E-2</c:v>
                </c:pt>
                <c:pt idx="46" formatCode="0.00000">
                  <c:v>3.8420655999999997E-2</c:v>
                </c:pt>
                <c:pt idx="47" formatCode="0.00000">
                  <c:v>2.5811472000000002E-2</c:v>
                </c:pt>
                <c:pt idx="48" formatCode="0.00000">
                  <c:v>4.7451831999999999E-2</c:v>
                </c:pt>
                <c:pt idx="49" formatCode="0.00000">
                  <c:v>4.7634280000000001E-2</c:v>
                </c:pt>
                <c:pt idx="50" formatCode="0.00000">
                  <c:v>2.0307623999999996E-2</c:v>
                </c:pt>
                <c:pt idx="51" formatCode="0.00000">
                  <c:v>1.9790688000000001E-2</c:v>
                </c:pt>
                <c:pt idx="52" formatCode="0.00000">
                  <c:v>2.2872032E-2</c:v>
                </c:pt>
                <c:pt idx="53" formatCode="0.00000">
                  <c:v>2.6966200000000003E-2</c:v>
                </c:pt>
                <c:pt idx="54" formatCode="0.00000">
                  <c:v>3.5248087999999997E-2</c:v>
                </c:pt>
                <c:pt idx="55" formatCode="0.00000">
                  <c:v>2.3155839999999997E-2</c:v>
                </c:pt>
                <c:pt idx="56" formatCode="0.00000">
                  <c:v>1.7364200000000003E-2</c:v>
                </c:pt>
                <c:pt idx="57" formatCode="0.00000">
                  <c:v>4.3762328000000003E-2</c:v>
                </c:pt>
                <c:pt idx="58" formatCode="0.00000">
                  <c:v>1.4710075999999999E-2</c:v>
                </c:pt>
                <c:pt idx="59" formatCode="0.00000">
                  <c:v>3.6971207999999998E-2</c:v>
                </c:pt>
                <c:pt idx="60" formatCode="0.00000">
                  <c:v>1.8665591999999998E-2</c:v>
                </c:pt>
                <c:pt idx="61" formatCode="0.00000">
                  <c:v>1.8848039999999996E-2</c:v>
                </c:pt>
                <c:pt idx="62" formatCode="0.00000">
                  <c:v>2.0368439999999998E-2</c:v>
                </c:pt>
                <c:pt idx="63" formatCode="0.00000">
                  <c:v>6.8848928000000004E-2</c:v>
                </c:pt>
                <c:pt idx="64" formatCode="0.00000">
                  <c:v>2.1220621999999998E-2</c:v>
                </c:pt>
                <c:pt idx="65" formatCode="0.00000">
                  <c:v>3.8015215999999998E-2</c:v>
                </c:pt>
                <c:pt idx="66" formatCode="0.00000">
                  <c:v>1.8191266999999997E-2</c:v>
                </c:pt>
                <c:pt idx="67" formatCode="0.00000">
                  <c:v>7.7622000000000003E-3</c:v>
                </c:pt>
                <c:pt idx="68" formatCode="0.00000">
                  <c:v>2.1675983999999999E-2</c:v>
                </c:pt>
                <c:pt idx="69" formatCode="0.00000">
                  <c:v>1.5675471999999999E-2</c:v>
                </c:pt>
                <c:pt idx="70" formatCode="0.00000">
                  <c:v>1.9283887999999999E-2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055296"/>
        <c:axId val="80069376"/>
      </c:lineChart>
      <c:catAx>
        <c:axId val="80051200"/>
        <c:scaling>
          <c:orientation val="minMax"/>
        </c:scaling>
        <c:delete val="0"/>
        <c:axPos val="b"/>
        <c:numFmt formatCode="h:mm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0053376"/>
        <c:crosses val="autoZero"/>
        <c:auto val="1"/>
        <c:lblAlgn val="ctr"/>
        <c:lblOffset val="100"/>
        <c:noMultiLvlLbl val="0"/>
      </c:catAx>
      <c:valAx>
        <c:axId val="80053376"/>
        <c:scaling>
          <c:orientation val="minMax"/>
          <c:max val="9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NZ" sz="1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Discharge (m</a:t>
                </a:r>
                <a:r>
                  <a:rPr lang="en-NZ" sz="14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3</a:t>
                </a:r>
                <a:r>
                  <a:rPr lang="en-NZ" sz="1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s</a:t>
                </a:r>
                <a:r>
                  <a:rPr lang="en-NZ" sz="14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-1</a:t>
                </a:r>
                <a:r>
                  <a:rPr lang="en-NZ" sz="1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0051200"/>
        <c:crosses val="autoZero"/>
        <c:crossBetween val="between"/>
        <c:majorUnit val="2"/>
      </c:valAx>
      <c:catAx>
        <c:axId val="80055296"/>
        <c:scaling>
          <c:orientation val="minMax"/>
        </c:scaling>
        <c:delete val="1"/>
        <c:axPos val="b"/>
        <c:majorTickMark val="out"/>
        <c:minorTickMark val="none"/>
        <c:tickLblPos val="none"/>
        <c:crossAx val="80069376"/>
        <c:crosses val="autoZero"/>
        <c:auto val="1"/>
        <c:lblAlgn val="ctr"/>
        <c:lblOffset val="100"/>
        <c:noMultiLvlLbl val="0"/>
      </c:catAx>
      <c:valAx>
        <c:axId val="80069376"/>
        <c:scaling>
          <c:orientation val="minMax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NZ" sz="1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Phosphorus (mg P L</a:t>
                </a:r>
                <a:r>
                  <a:rPr lang="en-NZ" sz="14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-1</a:t>
                </a:r>
                <a:r>
                  <a:rPr lang="en-NZ" sz="1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0055296"/>
        <c:crosses val="max"/>
        <c:crossBetween val="between"/>
        <c:majorUnit val="0.05"/>
      </c:valAx>
    </c:plotArea>
    <c:legend>
      <c:legendPos val="t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chemeClr val="bg2">
        <a:lumMod val="90000"/>
      </a:schemeClr>
    </a:solidFill>
    <a:ln>
      <a:solidFill>
        <a:schemeClr val="tx1"/>
      </a:solidFill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C1E5E-DF82-4BFC-AA58-8247E485E32D}" type="datetimeFigureOut">
              <a:rPr lang="en-NZ" smtClean="0"/>
              <a:t>24/06/2013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2B14-E3CE-4901-9E58-87D2182611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59956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F64E4-335C-4329-A917-38A78C933D9D}" type="datetimeFigureOut">
              <a:rPr lang="en-NZ" smtClean="0"/>
              <a:t>24/06/2013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F18F5-76BF-4752-85BE-1A07E4C5B15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02576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07D1B-6394-49BE-80C4-6C90A55518FE}" type="slidenum">
              <a:rPr lang="en-NZ" smtClean="0">
                <a:solidFill>
                  <a:prstClr val="black"/>
                </a:solidFill>
              </a:rPr>
              <a:pPr/>
              <a:t>1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071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07D1B-6394-49BE-80C4-6C90A55518FE}" type="slidenum">
              <a:rPr lang="en-NZ" smtClean="0">
                <a:solidFill>
                  <a:prstClr val="black"/>
                </a:solidFill>
              </a:rPr>
              <a:pPr/>
              <a:t>2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84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07D1B-6394-49BE-80C4-6C90A55518FE}" type="slidenum">
              <a:rPr lang="en-NZ" smtClean="0">
                <a:solidFill>
                  <a:prstClr val="black"/>
                </a:solidFill>
              </a:rPr>
              <a:pPr/>
              <a:t>3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84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07D1B-6394-49BE-80C4-6C90A55518FE}" type="slidenum">
              <a:rPr lang="en-NZ" smtClean="0">
                <a:solidFill>
                  <a:prstClr val="black"/>
                </a:solidFill>
              </a:rPr>
              <a:pPr/>
              <a:t>4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84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07D1B-6394-49BE-80C4-6C90A55518FE}" type="slidenum">
              <a:rPr lang="en-NZ" smtClean="0">
                <a:solidFill>
                  <a:prstClr val="black"/>
                </a:solidFill>
              </a:rPr>
              <a:pPr/>
              <a:t>6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84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07D1B-6394-49BE-80C4-6C90A55518FE}" type="slidenum">
              <a:rPr lang="en-NZ" smtClean="0">
                <a:solidFill>
                  <a:prstClr val="black"/>
                </a:solidFill>
              </a:rPr>
              <a:pPr/>
              <a:t>12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84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A1-2861-444E-B3DB-1E542ABAAA47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24/06/2013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7FE0-F9B0-4CA9-8BCA-8E725303DCE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61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A1-2861-444E-B3DB-1E542ABAAA47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24/06/2013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7FE0-F9B0-4CA9-8BCA-8E725303DCE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8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A1-2861-444E-B3DB-1E542ABAAA47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24/06/2013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7FE0-F9B0-4CA9-8BCA-8E725303DCE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41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A1-2861-444E-B3DB-1E542ABAAA47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24/06/2013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7FE0-F9B0-4CA9-8BCA-8E725303DCE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2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A1-2861-444E-B3DB-1E542ABAAA47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24/06/2013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7FE0-F9B0-4CA9-8BCA-8E725303DCE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62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A1-2861-444E-B3DB-1E542ABAAA47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24/06/2013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7FE0-F9B0-4CA9-8BCA-8E725303DCE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7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A1-2861-444E-B3DB-1E542ABAAA47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24/06/2013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7FE0-F9B0-4CA9-8BCA-8E725303DCE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88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A1-2861-444E-B3DB-1E542ABAAA47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24/06/2013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7FE0-F9B0-4CA9-8BCA-8E725303DCE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0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A1-2861-444E-B3DB-1E542ABAAA47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24/06/2013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7FE0-F9B0-4CA9-8BCA-8E725303DCE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1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A1-2861-444E-B3DB-1E542ABAAA47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24/06/2013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7FE0-F9B0-4CA9-8BCA-8E725303DCE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5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A1-2861-444E-B3DB-1E542ABAAA47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24/06/2013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7FE0-F9B0-4CA9-8BCA-8E725303DCE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7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B2BA1-2861-444E-B3DB-1E542ABAAA47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24/06/2013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E7FE0-F9B0-4CA9-8BCA-8E725303DCE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4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2.png"/><Relationship Id="rId4" Type="http://schemas.openxmlformats.org/officeDocument/2006/relationships/image" Target="../media/image3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3635896" y="4101512"/>
            <a:ext cx="5508104" cy="272840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</a:pPr>
            <a:r>
              <a:rPr lang="en-NZ" sz="3000" b="1" dirty="0">
                <a:solidFill>
                  <a:prstClr val="white"/>
                </a:solidFill>
                <a:latin typeface="Candara" pitchFamily="34" charset="0"/>
              </a:rPr>
              <a:t>Jonathan </a:t>
            </a:r>
            <a:r>
              <a:rPr lang="en-NZ" sz="3000" b="1" dirty="0" err="1">
                <a:solidFill>
                  <a:prstClr val="white"/>
                </a:solidFill>
                <a:latin typeface="Candara" pitchFamily="34" charset="0"/>
              </a:rPr>
              <a:t>Abell</a:t>
            </a:r>
            <a:endParaRPr lang="en-NZ" sz="3000" b="1" dirty="0">
              <a:solidFill>
                <a:prstClr val="white"/>
              </a:solidFill>
              <a:latin typeface="Candara" pitchFamily="34" charset="0"/>
            </a:endParaRPr>
          </a:p>
          <a:p>
            <a:pPr>
              <a:spcBef>
                <a:spcPct val="20000"/>
              </a:spcBef>
            </a:pPr>
            <a:r>
              <a:rPr lang="en-NZ" sz="3000" b="1" dirty="0">
                <a:solidFill>
                  <a:prstClr val="white"/>
                </a:solidFill>
                <a:latin typeface="Candara" pitchFamily="34" charset="0"/>
              </a:rPr>
              <a:t>University of Waikato</a:t>
            </a:r>
          </a:p>
          <a:p>
            <a:pPr marL="342900" indent="-342900">
              <a:spcBef>
                <a:spcPct val="20000"/>
              </a:spcBef>
            </a:pPr>
            <a:endParaRPr lang="en-NZ" sz="2400" b="1" dirty="0">
              <a:solidFill>
                <a:prstClr val="white"/>
              </a:solidFill>
              <a:latin typeface="Candar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NZ" sz="2600" b="1" dirty="0" err="1">
                <a:solidFill>
                  <a:prstClr val="white"/>
                </a:solidFill>
                <a:latin typeface="Candara" pitchFamily="34" charset="0"/>
              </a:rPr>
              <a:t>Rotorua</a:t>
            </a:r>
            <a:r>
              <a:rPr lang="en-NZ" sz="2600" b="1" dirty="0">
                <a:solidFill>
                  <a:prstClr val="white"/>
                </a:solidFill>
                <a:latin typeface="Candara" pitchFamily="34" charset="0"/>
              </a:rPr>
              <a:t> </a:t>
            </a:r>
            <a:r>
              <a:rPr lang="en-NZ" sz="2600" b="1" dirty="0" err="1">
                <a:solidFill>
                  <a:prstClr val="white"/>
                </a:solidFill>
                <a:latin typeface="Candara" pitchFamily="34" charset="0"/>
              </a:rPr>
              <a:t>Te</a:t>
            </a:r>
            <a:r>
              <a:rPr lang="en-NZ" sz="2600" b="1" dirty="0">
                <a:solidFill>
                  <a:prstClr val="white"/>
                </a:solidFill>
                <a:latin typeface="Candara" pitchFamily="34" charset="0"/>
              </a:rPr>
              <a:t> </a:t>
            </a:r>
            <a:r>
              <a:rPr lang="en-NZ" sz="2600" b="1" dirty="0" err="1">
                <a:solidFill>
                  <a:prstClr val="white"/>
                </a:solidFill>
                <a:latin typeface="Candara" pitchFamily="34" charset="0"/>
              </a:rPr>
              <a:t>Arawa</a:t>
            </a:r>
            <a:r>
              <a:rPr lang="en-NZ" sz="2600" b="1" dirty="0">
                <a:solidFill>
                  <a:prstClr val="white"/>
                </a:solidFill>
                <a:latin typeface="Candara" pitchFamily="34" charset="0"/>
              </a:rPr>
              <a:t> Lakes Research Presentations </a:t>
            </a:r>
          </a:p>
          <a:p>
            <a:pPr marL="342900" indent="-342900">
              <a:spcBef>
                <a:spcPct val="20000"/>
              </a:spcBef>
            </a:pPr>
            <a:r>
              <a:rPr lang="en-NZ" sz="2600" b="1" dirty="0">
                <a:solidFill>
                  <a:prstClr val="white"/>
                </a:solidFill>
                <a:latin typeface="Candara" pitchFamily="34" charset="0"/>
              </a:rPr>
              <a:t>24</a:t>
            </a:r>
            <a:r>
              <a:rPr lang="en-NZ" sz="2600" b="1" baseline="30000" dirty="0">
                <a:solidFill>
                  <a:prstClr val="white"/>
                </a:solidFill>
                <a:latin typeface="Candara" pitchFamily="34" charset="0"/>
              </a:rPr>
              <a:t>th</a:t>
            </a:r>
            <a:r>
              <a:rPr lang="en-NZ" sz="2600" b="1" dirty="0">
                <a:solidFill>
                  <a:prstClr val="white"/>
                </a:solidFill>
                <a:latin typeface="Candara" pitchFamily="34" charset="0"/>
              </a:rPr>
              <a:t> </a:t>
            </a:r>
            <a:r>
              <a:rPr lang="en-NZ" sz="2600" b="1" dirty="0" smtClean="0">
                <a:solidFill>
                  <a:prstClr val="white"/>
                </a:solidFill>
                <a:latin typeface="Candara" pitchFamily="34" charset="0"/>
              </a:rPr>
              <a:t>June </a:t>
            </a:r>
            <a:r>
              <a:rPr lang="en-NZ" sz="2600" b="1" dirty="0">
                <a:solidFill>
                  <a:prstClr val="white"/>
                </a:solidFill>
                <a:latin typeface="Candara" pitchFamily="34" charset="0"/>
              </a:rPr>
              <a:t>2013</a:t>
            </a:r>
          </a:p>
        </p:txBody>
      </p:sp>
      <p:pic>
        <p:nvPicPr>
          <p:cNvPr id="6" name="Picture 5" descr="BOPRC logo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104" y="6131188"/>
            <a:ext cx="2047662" cy="698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0381" y="25105"/>
            <a:ext cx="9154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b="1" dirty="0">
                <a:solidFill>
                  <a:srgbClr val="FFFF00"/>
                </a:solidFill>
                <a:latin typeface="Candara" pitchFamily="34" charset="0"/>
              </a:rPr>
              <a:t>Phosphorus </a:t>
            </a:r>
            <a:r>
              <a:rPr lang="en-NZ" sz="4000" b="1" dirty="0" smtClean="0">
                <a:solidFill>
                  <a:srgbClr val="FFFF00"/>
                </a:solidFill>
                <a:latin typeface="Candara" pitchFamily="34" charset="0"/>
              </a:rPr>
              <a:t>transport to Lake </a:t>
            </a:r>
            <a:r>
              <a:rPr lang="en-NZ" sz="4000" b="1" dirty="0" err="1" smtClean="0">
                <a:solidFill>
                  <a:srgbClr val="FFFF00"/>
                </a:solidFill>
                <a:latin typeface="Candara" pitchFamily="34" charset="0"/>
              </a:rPr>
              <a:t>Rotorua</a:t>
            </a:r>
            <a:endParaRPr lang="en-NZ" sz="2000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3. PRESENTATIONS\Hi res uni logos\Waik_Word_RGB_H_Red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00"/>
            <a:ext cx="2037558" cy="7881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87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56260" y="3722004"/>
            <a:ext cx="483693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400" b="1" dirty="0" smtClean="0">
                <a:solidFill>
                  <a:prstClr val="black"/>
                </a:solidFill>
              </a:rPr>
              <a:t>The path of the stream was deflected southwards by in–lake currents</a:t>
            </a:r>
          </a:p>
          <a:p>
            <a:pPr marL="342900" indent="-342900">
              <a:buFont typeface="Arial" pitchFamily="34" charset="0"/>
              <a:buChar char="•"/>
            </a:pPr>
            <a:endParaRPr lang="en-NZ" sz="2000" b="1" dirty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85679" y="4825843"/>
            <a:ext cx="2037427" cy="1951719"/>
            <a:chOff x="1547664" y="4449278"/>
            <a:chExt cx="2195390" cy="205957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24" t="1958" r="37963" b="75457"/>
            <a:stretch/>
          </p:blipFill>
          <p:spPr>
            <a:xfrm>
              <a:off x="1547664" y="4453665"/>
              <a:ext cx="1754902" cy="20136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88" t="1853" b="75047"/>
            <a:stretch/>
          </p:blipFill>
          <p:spPr>
            <a:xfrm>
              <a:off x="3161858" y="4449278"/>
              <a:ext cx="581196" cy="205957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2" t="70245" b="5152"/>
          <a:stretch/>
        </p:blipFill>
        <p:spPr>
          <a:xfrm>
            <a:off x="4784489" y="4830000"/>
            <a:ext cx="2040665" cy="1988840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4499993" y="3722004"/>
            <a:ext cx="48507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200" b="1" dirty="0" smtClean="0">
                <a:solidFill>
                  <a:prstClr val="black"/>
                </a:solidFill>
              </a:rPr>
              <a:t>There was very </a:t>
            </a:r>
            <a:r>
              <a:rPr lang="en-NZ" sz="2200" b="1" dirty="0">
                <a:solidFill>
                  <a:prstClr val="black"/>
                </a:solidFill>
              </a:rPr>
              <a:t>pronounced localised patchiness in phytoplankton biomass </a:t>
            </a:r>
            <a:r>
              <a:rPr lang="en-NZ" sz="2200" b="1" dirty="0" smtClean="0">
                <a:solidFill>
                  <a:prstClr val="black"/>
                </a:solidFill>
              </a:rPr>
              <a:t>after </a:t>
            </a:r>
            <a:r>
              <a:rPr lang="en-NZ" sz="2200" b="1" dirty="0">
                <a:solidFill>
                  <a:prstClr val="black"/>
                </a:solidFill>
              </a:rPr>
              <a:t>heavy rain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11745" y="381134"/>
            <a:ext cx="30473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200" b="1" dirty="0">
                <a:solidFill>
                  <a:prstClr val="black"/>
                </a:solidFill>
              </a:rPr>
              <a:t>Phytoplankton nutrient limitation status varied in time and space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45" y="1529794"/>
            <a:ext cx="2909596" cy="21821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0" y="902846"/>
            <a:ext cx="4355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400" b="1" dirty="0" smtClean="0">
                <a:solidFill>
                  <a:prstClr val="black"/>
                </a:solidFill>
              </a:rPr>
              <a:t>Wind caused the lake to mix</a:t>
            </a:r>
            <a:endParaRPr lang="en-NZ" sz="2400" b="1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895" y="0"/>
            <a:ext cx="2674321" cy="62068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NZ" sz="3100" b="1" dirty="0" smtClean="0">
                <a:solidFill>
                  <a:prstClr val="white"/>
                </a:solidFill>
                <a:latin typeface="Candara" pitchFamily="34" charset="0"/>
              </a:rPr>
              <a:t>Some results...</a:t>
            </a:r>
            <a:endParaRPr lang="en-NZ" sz="3100" b="1" dirty="0">
              <a:solidFill>
                <a:prstClr val="white"/>
              </a:solidFill>
              <a:latin typeface="Candara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1435643"/>
            <a:ext cx="5675377" cy="1865451"/>
            <a:chOff x="0" y="1084796"/>
            <a:chExt cx="5675377" cy="186545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782"/>
            <a:stretch/>
          </p:blipFill>
          <p:spPr>
            <a:xfrm>
              <a:off x="9443" y="1084796"/>
              <a:ext cx="5665934" cy="161776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28"/>
            <a:stretch/>
          </p:blipFill>
          <p:spPr>
            <a:xfrm>
              <a:off x="0" y="2702561"/>
              <a:ext cx="5675377" cy="24768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2055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6347"/>
            <a:ext cx="57241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b="1" dirty="0" smtClean="0">
                <a:solidFill>
                  <a:prstClr val="black"/>
                </a:solidFill>
              </a:rPr>
              <a:t>3-D modelling provided a tool which helped to interpret field data and gain broader understanding </a:t>
            </a:r>
            <a:endParaRPr lang="en-NZ" sz="2800" b="1" dirty="0">
              <a:solidFill>
                <a:prstClr val="black"/>
              </a:solidFill>
            </a:endParaRPr>
          </a:p>
        </p:txBody>
      </p:sp>
      <p:pic>
        <p:nvPicPr>
          <p:cNvPr id="11" name="Picture 10" descr="ELCOM_tracer_vs_mixing_model_with shoreline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065" y="2840856"/>
            <a:ext cx="4308648" cy="3888432"/>
          </a:xfrm>
          <a:prstGeom prst="rect">
            <a:avLst/>
          </a:prstGeom>
        </p:spPr>
      </p:pic>
      <p:pic>
        <p:nvPicPr>
          <p:cNvPr id="12" name="Picture 11" descr="Velocity vectors_higher res for thesis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7839" y="2957421"/>
            <a:ext cx="4186161" cy="388843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859147" y="6694"/>
            <a:ext cx="3131840" cy="2618719"/>
            <a:chOff x="-540568" y="2715016"/>
            <a:chExt cx="3528392" cy="3162256"/>
          </a:xfrm>
        </p:grpSpPr>
        <p:pic>
          <p:nvPicPr>
            <p:cNvPr id="15" name="Picture 14" descr="Deep lak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540568" y="3068960"/>
              <a:ext cx="3528392" cy="2808312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63500" h="63500"/>
              <a:bevelB w="63500" h="63500"/>
            </a:sp3d>
          </p:spPr>
        </p:pic>
        <p:grpSp>
          <p:nvGrpSpPr>
            <p:cNvPr id="16" name="Group 15"/>
            <p:cNvGrpSpPr/>
            <p:nvPr/>
          </p:nvGrpSpPr>
          <p:grpSpPr>
            <a:xfrm>
              <a:off x="395535" y="2715016"/>
              <a:ext cx="1584177" cy="2646006"/>
              <a:chOff x="467543" y="1850920"/>
              <a:chExt cx="1584177" cy="2646006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V="1">
                <a:off x="683568" y="2564904"/>
                <a:ext cx="0" cy="115212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683568" y="3717032"/>
                <a:ext cx="936104" cy="43204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683568" y="3140968"/>
                <a:ext cx="936104" cy="57606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467543" y="1850920"/>
                <a:ext cx="5040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sz="4000" b="1" dirty="0">
                    <a:latin typeface="Candara" pitchFamily="34" charset="0"/>
                    <a:ea typeface="+mj-ea"/>
                    <a:cs typeface="+mj-cs"/>
                  </a:rPr>
                  <a:t>z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547664" y="2636912"/>
                <a:ext cx="5040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sz="4000" b="1" dirty="0">
                    <a:latin typeface="Candara" pitchFamily="34" charset="0"/>
                    <a:ea typeface="+mj-ea"/>
                    <a:cs typeface="+mj-cs"/>
                  </a:rPr>
                  <a:t>x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547664" y="3789040"/>
                <a:ext cx="5040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sz="4000" b="1" dirty="0" smtClean="0">
                    <a:latin typeface="Candara" pitchFamily="34" charset="0"/>
                    <a:ea typeface="+mj-ea"/>
                    <a:cs typeface="+mj-cs"/>
                  </a:rPr>
                  <a:t>y</a:t>
                </a:r>
                <a:endParaRPr lang="en-NZ" sz="4000" b="1" dirty="0">
                  <a:latin typeface="Candara" pitchFamily="34" charset="0"/>
                  <a:ea typeface="+mj-ea"/>
                  <a:cs typeface="+mj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745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779912" cy="738336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l"/>
            <a:r>
              <a:rPr lang="en-NZ" sz="3200" b="1" dirty="0" smtClean="0">
                <a:solidFill>
                  <a:schemeClr val="bg1"/>
                </a:solidFill>
                <a:latin typeface="Candara" pitchFamily="34" charset="0"/>
              </a:rPr>
              <a:t>Acknowledgements</a:t>
            </a:r>
            <a:endParaRPr lang="en-NZ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12" name="Picture 5" descr="C:\4. PHOTOS\BioFish run Dec 2011\SNV348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465004"/>
            <a:ext cx="4176464" cy="31323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0" y="836713"/>
            <a:ext cx="889248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b="1" dirty="0" smtClean="0">
                <a:latin typeface="Candara" pitchFamily="34" charset="0"/>
              </a:rPr>
              <a:t>Supervisors: David Hamilton &amp; Kit Rutherford</a:t>
            </a:r>
          </a:p>
          <a:p>
            <a:pPr>
              <a:buFont typeface="Arial" pitchFamily="34" charset="0"/>
              <a:buChar char="•"/>
            </a:pPr>
            <a:r>
              <a:rPr lang="en-GB" sz="2400" b="1" dirty="0" smtClean="0">
                <a:latin typeface="Candara" pitchFamily="34" charset="0"/>
              </a:rPr>
              <a:t>Technical support: Joe Butterworth and Chris McBride</a:t>
            </a:r>
          </a:p>
          <a:p>
            <a:pPr>
              <a:buFont typeface="Arial" pitchFamily="34" charset="0"/>
              <a:buChar char="•"/>
            </a:pPr>
            <a:r>
              <a:rPr lang="en-GB" sz="2400" b="1" dirty="0">
                <a:latin typeface="Candara" pitchFamily="34" charset="0"/>
              </a:rPr>
              <a:t>Monitoring data: </a:t>
            </a:r>
            <a:r>
              <a:rPr lang="en-GB" sz="2400" b="1" dirty="0" smtClean="0">
                <a:latin typeface="Candara" pitchFamily="34" charset="0"/>
              </a:rPr>
              <a:t>Craig Putt (</a:t>
            </a:r>
            <a:r>
              <a:rPr lang="en-GB" sz="2400" b="1" dirty="0" err="1" smtClean="0">
                <a:latin typeface="Candara" pitchFamily="34" charset="0"/>
              </a:rPr>
              <a:t>BoPRC</a:t>
            </a:r>
            <a:r>
              <a:rPr lang="en-GB" sz="2400" b="1" dirty="0" smtClean="0">
                <a:latin typeface="Candara" pitchFamily="34" charset="0"/>
              </a:rPr>
              <a:t>), Stan </a:t>
            </a:r>
            <a:r>
              <a:rPr lang="en-GB" sz="2400" b="1" dirty="0">
                <a:latin typeface="Candara" pitchFamily="34" charset="0"/>
              </a:rPr>
              <a:t>Lodge (NIWA</a:t>
            </a:r>
            <a:r>
              <a:rPr lang="en-GB" sz="2400" b="1" dirty="0" smtClean="0">
                <a:latin typeface="Candara" pitchFamily="34" charset="0"/>
              </a:rPr>
              <a:t>), Paul </a:t>
            </a:r>
            <a:r>
              <a:rPr lang="en-GB" sz="2400" b="1" dirty="0">
                <a:latin typeface="Candara" pitchFamily="34" charset="0"/>
              </a:rPr>
              <a:t>Scholes (</a:t>
            </a:r>
            <a:r>
              <a:rPr lang="en-GB" sz="2400" b="1" dirty="0" err="1" smtClean="0">
                <a:latin typeface="Candara" pitchFamily="34" charset="0"/>
              </a:rPr>
              <a:t>BoPRC</a:t>
            </a:r>
            <a:r>
              <a:rPr lang="en-GB" sz="2400" b="1" dirty="0" smtClean="0">
                <a:latin typeface="Candara" pitchFamily="34" charset="0"/>
              </a:rPr>
              <a:t>) and Alison Lowe (RDC)</a:t>
            </a:r>
            <a:endParaRPr lang="en-GB" sz="2400" b="1" dirty="0"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400" b="1" dirty="0" smtClean="0">
                <a:latin typeface="Candara" pitchFamily="34" charset="0"/>
              </a:rPr>
              <a:t>Modelling: Deniz Özkundakci, Mat Allan, </a:t>
            </a:r>
            <a:r>
              <a:rPr lang="en-GB" sz="2400" b="1" dirty="0" err="1" smtClean="0">
                <a:latin typeface="Candara" pitchFamily="34" charset="0"/>
              </a:rPr>
              <a:t>Liancong</a:t>
            </a:r>
            <a:r>
              <a:rPr lang="en-GB" sz="2400" b="1" dirty="0" smtClean="0">
                <a:latin typeface="Candara" pitchFamily="34" charset="0"/>
              </a:rPr>
              <a:t> </a:t>
            </a:r>
            <a:r>
              <a:rPr lang="en-GB" sz="2400" b="1" dirty="0" err="1" smtClean="0">
                <a:latin typeface="Candara" pitchFamily="34" charset="0"/>
              </a:rPr>
              <a:t>Luo</a:t>
            </a:r>
            <a:r>
              <a:rPr lang="en-GB" sz="2400" b="1" dirty="0" smtClean="0">
                <a:latin typeface="Candara" pitchFamily="34" charset="0"/>
              </a:rPr>
              <a:t>, Hannah Jones and Kohji </a:t>
            </a:r>
            <a:r>
              <a:rPr lang="en-GB" sz="2400" b="1" dirty="0" err="1" smtClean="0">
                <a:latin typeface="Candara" pitchFamily="34" charset="0"/>
              </a:rPr>
              <a:t>Muraoka</a:t>
            </a:r>
            <a:endParaRPr lang="en-GB" sz="2400" b="1" dirty="0" smtClean="0"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400" b="1" dirty="0" smtClean="0">
                <a:latin typeface="Candara" pitchFamily="34" charset="0"/>
              </a:rPr>
              <a:t>Samplers: Craig Hosking, Rebecca Eivers, Dean Sandwell</a:t>
            </a:r>
          </a:p>
          <a:p>
            <a:pPr>
              <a:buFont typeface="Arial" pitchFamily="34" charset="0"/>
              <a:buChar char="•"/>
            </a:pPr>
            <a:r>
              <a:rPr lang="en-GB" sz="2400" b="1" dirty="0" smtClean="0">
                <a:latin typeface="Candara" pitchFamily="34" charset="0"/>
              </a:rPr>
              <a:t>Site access: </a:t>
            </a:r>
            <a:r>
              <a:rPr lang="en-GB" sz="2400" b="1" dirty="0" err="1" smtClean="0">
                <a:latin typeface="Candara" pitchFamily="34" charset="0"/>
              </a:rPr>
              <a:t>Agrodome</a:t>
            </a:r>
            <a:r>
              <a:rPr lang="en-GB" sz="2400" b="1" dirty="0" smtClean="0">
                <a:latin typeface="Candara" pitchFamily="34" charset="0"/>
              </a:rPr>
              <a:t> NZ</a:t>
            </a:r>
          </a:p>
          <a:p>
            <a:pPr>
              <a:buFont typeface="Arial" pitchFamily="34" charset="0"/>
              <a:buChar char="•"/>
            </a:pPr>
            <a:endParaRPr lang="en-GB" sz="2400" b="1" dirty="0" smtClean="0"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NZ" sz="2800" dirty="0">
              <a:latin typeface="Candara" pitchFamily="34" charset="0"/>
            </a:endParaRPr>
          </a:p>
        </p:txBody>
      </p:sp>
      <p:pic>
        <p:nvPicPr>
          <p:cNvPr id="5122" name="Picture 2" descr="C:\3. PRESENTATIONS\MBIE-logo-pos-high-res[1].ti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093296"/>
            <a:ext cx="3005137" cy="579437"/>
          </a:xfrm>
          <a:prstGeom prst="rect">
            <a:avLst/>
          </a:prstGeom>
          <a:noFill/>
        </p:spPr>
      </p:pic>
      <p:pic>
        <p:nvPicPr>
          <p:cNvPr id="15" name="Picture 14" descr="BOPRC logo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229200"/>
            <a:ext cx="2220798" cy="757808"/>
          </a:xfrm>
          <a:prstGeom prst="rect">
            <a:avLst/>
          </a:prstGeom>
        </p:spPr>
      </p:pic>
      <p:pic>
        <p:nvPicPr>
          <p:cNvPr id="16" name="Picture 3" descr="CSFP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221088"/>
            <a:ext cx="3744912" cy="882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753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4909863" cy="620688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NZ" sz="2800" b="1" dirty="0">
                <a:solidFill>
                  <a:prstClr val="white"/>
                </a:solidFill>
                <a:latin typeface="Candara" pitchFamily="34" charset="0"/>
              </a:rPr>
              <a:t>Phosphorus and Lake </a:t>
            </a:r>
            <a:r>
              <a:rPr lang="en-NZ" sz="2800" b="1" dirty="0" err="1" smtClean="0">
                <a:solidFill>
                  <a:prstClr val="white"/>
                </a:solidFill>
                <a:latin typeface="Candara" pitchFamily="34" charset="0"/>
              </a:rPr>
              <a:t>Rotorua</a:t>
            </a:r>
            <a:endParaRPr lang="en-NZ" sz="2800" b="1" dirty="0">
              <a:solidFill>
                <a:prstClr val="white"/>
              </a:solidFill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0" y="2564904"/>
            <a:ext cx="4312402" cy="1890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2462058"/>
            <a:ext cx="432048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>
                <a:solidFill>
                  <a:prstClr val="black"/>
                </a:solidFill>
              </a:rPr>
              <a:t>Phosphorus is recycled internally</a:t>
            </a:r>
          </a:p>
          <a:p>
            <a:r>
              <a:rPr lang="en-NZ" sz="2400" dirty="0" smtClean="0">
                <a:solidFill>
                  <a:prstClr val="black"/>
                </a:solidFill>
              </a:rPr>
              <a:t>“</a:t>
            </a:r>
            <a:r>
              <a:rPr lang="en-NZ" sz="2400" dirty="0">
                <a:solidFill>
                  <a:prstClr val="black"/>
                </a:solidFill>
              </a:rPr>
              <a:t>only a severe reduction in the external load may ‘break’ the depositional cycle</a:t>
            </a:r>
            <a:r>
              <a:rPr lang="en-NZ" sz="2400" dirty="0" smtClean="0">
                <a:solidFill>
                  <a:prstClr val="black"/>
                </a:solidFill>
              </a:rPr>
              <a:t>”</a:t>
            </a:r>
            <a:endParaRPr lang="en-NZ" sz="2400" dirty="0">
              <a:solidFill>
                <a:prstClr val="black"/>
              </a:solidFill>
            </a:endParaRPr>
          </a:p>
          <a:p>
            <a:r>
              <a:rPr lang="en-NZ" sz="2000" dirty="0">
                <a:solidFill>
                  <a:prstClr val="black"/>
                </a:solidFill>
              </a:rPr>
              <a:t>Burger et al. 2007</a:t>
            </a:r>
          </a:p>
        </p:txBody>
      </p:sp>
      <p:sp>
        <p:nvSpPr>
          <p:cNvPr id="3" name="Oval 2"/>
          <p:cNvSpPr/>
          <p:nvPr/>
        </p:nvSpPr>
        <p:spPr>
          <a:xfrm>
            <a:off x="2101551" y="3284984"/>
            <a:ext cx="864096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prstClr val="white"/>
              </a:solidFill>
            </a:endParaRPr>
          </a:p>
        </p:txBody>
      </p:sp>
      <p:pic>
        <p:nvPicPr>
          <p:cNvPr id="1028" name="Picture 4" descr="C:\4. PHOTOS\Bioassays March 2011\SNV341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3" b="28407"/>
          <a:stretch/>
        </p:blipFill>
        <p:spPr bwMode="auto">
          <a:xfrm>
            <a:off x="5648198" y="836712"/>
            <a:ext cx="3157300" cy="14250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7335" y="841352"/>
            <a:ext cx="475252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NZ" sz="2400" dirty="0" smtClean="0">
                <a:solidFill>
                  <a:prstClr val="black"/>
                </a:solidFill>
              </a:rPr>
              <a:t>Both phosphorus and nitrogen are </a:t>
            </a:r>
            <a:r>
              <a:rPr lang="en-NZ" sz="2400" dirty="0">
                <a:solidFill>
                  <a:prstClr val="black"/>
                </a:solidFill>
              </a:rPr>
              <a:t>limiting </a:t>
            </a:r>
            <a:r>
              <a:rPr lang="en-NZ" sz="2400" dirty="0" smtClean="0">
                <a:solidFill>
                  <a:prstClr val="black"/>
                </a:solidFill>
              </a:rPr>
              <a:t>nutrients </a:t>
            </a:r>
            <a:r>
              <a:rPr lang="en-NZ" sz="2400" dirty="0">
                <a:solidFill>
                  <a:prstClr val="black"/>
                </a:solidFill>
              </a:rPr>
              <a:t>in Lake </a:t>
            </a:r>
            <a:r>
              <a:rPr lang="en-NZ" sz="2400" dirty="0" err="1" smtClean="0">
                <a:solidFill>
                  <a:prstClr val="black"/>
                </a:solidFill>
              </a:rPr>
              <a:t>Rotorua</a:t>
            </a:r>
            <a:r>
              <a:rPr lang="en-NZ" sz="2400" dirty="0" smtClean="0">
                <a:solidFill>
                  <a:prstClr val="black"/>
                </a:solidFill>
              </a:rPr>
              <a:t>  </a:t>
            </a:r>
            <a:endParaRPr lang="en-NZ" sz="2400" dirty="0">
              <a:solidFill>
                <a:prstClr val="black"/>
              </a:solidFill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9301779"/>
              </p:ext>
            </p:extLst>
          </p:nvPr>
        </p:nvGraphicFramePr>
        <p:xfrm>
          <a:off x="4111284" y="4797152"/>
          <a:ext cx="4825243" cy="1815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87590" y="4821909"/>
            <a:ext cx="374884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prstClr val="black"/>
                </a:solidFill>
              </a:rPr>
              <a:t>In–lake phosphorus concentrations are lower compared to a decade ago</a:t>
            </a:r>
          </a:p>
        </p:txBody>
      </p:sp>
      <p:sp>
        <p:nvSpPr>
          <p:cNvPr id="4" name="Oval 3"/>
          <p:cNvSpPr/>
          <p:nvPr/>
        </p:nvSpPr>
        <p:spPr>
          <a:xfrm>
            <a:off x="7812360" y="5589240"/>
            <a:ext cx="1331640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7958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Graphic spid="14" grpId="0">
        <p:bldAsOne/>
      </p:bldGraphic>
      <p:bldP spid="15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PRESENTATIONS\Rotorua_arial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75622" y="1052736"/>
            <a:ext cx="4792755" cy="44167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C:\4. PHOTOS\01 Aug 2010_Dirty dairying + felled trees\Cows.JPG"/>
          <p:cNvPicPr>
            <a:picLocks noChangeAspect="1" noChangeArrowheads="1"/>
          </p:cNvPicPr>
          <p:nvPr/>
        </p:nvPicPr>
        <p:blipFill>
          <a:blip r:embed="rId4" cstate="print"/>
          <a:srcRect l="29827"/>
          <a:stretch>
            <a:fillRect/>
          </a:stretch>
        </p:blipFill>
        <p:spPr bwMode="auto">
          <a:xfrm>
            <a:off x="114627" y="2492896"/>
            <a:ext cx="1697256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PHOTOS\Rotorua May 2011\DSC_14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627" y="3953339"/>
            <a:ext cx="1800200" cy="2689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PHOTOS\Rotorua May 2011\DSC_14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5" y="4005064"/>
            <a:ext cx="1736169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4. PHOTOS\Puarenga survey_2011.7.18\SNV346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4279" y="1484784"/>
            <a:ext cx="1800200" cy="2400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reeform 7"/>
          <p:cNvSpPr/>
          <p:nvPr/>
        </p:nvSpPr>
        <p:spPr>
          <a:xfrm>
            <a:off x="2209800" y="2743200"/>
            <a:ext cx="1244600" cy="558800"/>
          </a:xfrm>
          <a:custGeom>
            <a:avLst/>
            <a:gdLst>
              <a:gd name="connsiteX0" fmla="*/ 0 w 1244600"/>
              <a:gd name="connsiteY0" fmla="*/ 558800 h 558800"/>
              <a:gd name="connsiteX1" fmla="*/ 165100 w 1244600"/>
              <a:gd name="connsiteY1" fmla="*/ 469900 h 558800"/>
              <a:gd name="connsiteX2" fmla="*/ 368300 w 1244600"/>
              <a:gd name="connsiteY2" fmla="*/ 304800 h 558800"/>
              <a:gd name="connsiteX3" fmla="*/ 533400 w 1244600"/>
              <a:gd name="connsiteY3" fmla="*/ 304800 h 558800"/>
              <a:gd name="connsiteX4" fmla="*/ 609600 w 1244600"/>
              <a:gd name="connsiteY4" fmla="*/ 190500 h 558800"/>
              <a:gd name="connsiteX5" fmla="*/ 787400 w 1244600"/>
              <a:gd name="connsiteY5" fmla="*/ 127000 h 558800"/>
              <a:gd name="connsiteX6" fmla="*/ 863600 w 1244600"/>
              <a:gd name="connsiteY6" fmla="*/ 165100 h 558800"/>
              <a:gd name="connsiteX7" fmla="*/ 1028700 w 1244600"/>
              <a:gd name="connsiteY7" fmla="*/ 114300 h 558800"/>
              <a:gd name="connsiteX8" fmla="*/ 1143000 w 1244600"/>
              <a:gd name="connsiteY8" fmla="*/ 63500 h 558800"/>
              <a:gd name="connsiteX9" fmla="*/ 1244600 w 1244600"/>
              <a:gd name="connsiteY9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4600" h="558800">
                <a:moveTo>
                  <a:pt x="0" y="558800"/>
                </a:moveTo>
                <a:cubicBezTo>
                  <a:pt x="51858" y="535516"/>
                  <a:pt x="103717" y="512233"/>
                  <a:pt x="165100" y="469900"/>
                </a:cubicBezTo>
                <a:cubicBezTo>
                  <a:pt x="226483" y="427567"/>
                  <a:pt x="306917" y="332317"/>
                  <a:pt x="368300" y="304800"/>
                </a:cubicBezTo>
                <a:cubicBezTo>
                  <a:pt x="429683" y="277283"/>
                  <a:pt x="493183" y="323850"/>
                  <a:pt x="533400" y="304800"/>
                </a:cubicBezTo>
                <a:cubicBezTo>
                  <a:pt x="573617" y="285750"/>
                  <a:pt x="567267" y="220133"/>
                  <a:pt x="609600" y="190500"/>
                </a:cubicBezTo>
                <a:cubicBezTo>
                  <a:pt x="651933" y="160867"/>
                  <a:pt x="745067" y="131233"/>
                  <a:pt x="787400" y="127000"/>
                </a:cubicBezTo>
                <a:cubicBezTo>
                  <a:pt x="829733" y="122767"/>
                  <a:pt x="823383" y="167217"/>
                  <a:pt x="863600" y="165100"/>
                </a:cubicBezTo>
                <a:cubicBezTo>
                  <a:pt x="903817" y="162983"/>
                  <a:pt x="982133" y="131233"/>
                  <a:pt x="1028700" y="114300"/>
                </a:cubicBezTo>
                <a:cubicBezTo>
                  <a:pt x="1075267" y="97367"/>
                  <a:pt x="1107017" y="82550"/>
                  <a:pt x="1143000" y="63500"/>
                </a:cubicBezTo>
                <a:cubicBezTo>
                  <a:pt x="1178983" y="44450"/>
                  <a:pt x="1244600" y="0"/>
                  <a:pt x="1244600" y="0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349236" y="4708525"/>
            <a:ext cx="168789" cy="746125"/>
          </a:xfrm>
          <a:custGeom>
            <a:avLst/>
            <a:gdLst>
              <a:gd name="connsiteX0" fmla="*/ 168789 w 168789"/>
              <a:gd name="connsiteY0" fmla="*/ 0 h 746125"/>
              <a:gd name="connsiteX1" fmla="*/ 149739 w 168789"/>
              <a:gd name="connsiteY1" fmla="*/ 104775 h 746125"/>
              <a:gd name="connsiteX2" fmla="*/ 86239 w 168789"/>
              <a:gd name="connsiteY2" fmla="*/ 193675 h 746125"/>
              <a:gd name="connsiteX3" fmla="*/ 41789 w 168789"/>
              <a:gd name="connsiteY3" fmla="*/ 355600 h 746125"/>
              <a:gd name="connsiteX4" fmla="*/ 44964 w 168789"/>
              <a:gd name="connsiteY4" fmla="*/ 527050 h 746125"/>
              <a:gd name="connsiteX5" fmla="*/ 514 w 168789"/>
              <a:gd name="connsiteY5" fmla="*/ 650875 h 746125"/>
              <a:gd name="connsiteX6" fmla="*/ 19564 w 168789"/>
              <a:gd name="connsiteY6" fmla="*/ 746125 h 746125"/>
              <a:gd name="connsiteX7" fmla="*/ 19564 w 168789"/>
              <a:gd name="connsiteY7" fmla="*/ 746125 h 74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789" h="746125">
                <a:moveTo>
                  <a:pt x="168789" y="0"/>
                </a:moveTo>
                <a:cubicBezTo>
                  <a:pt x="166143" y="36248"/>
                  <a:pt x="163497" y="72496"/>
                  <a:pt x="149739" y="104775"/>
                </a:cubicBezTo>
                <a:cubicBezTo>
                  <a:pt x="135981" y="137054"/>
                  <a:pt x="104231" y="151871"/>
                  <a:pt x="86239" y="193675"/>
                </a:cubicBezTo>
                <a:cubicBezTo>
                  <a:pt x="68247" y="235479"/>
                  <a:pt x="48668" y="300038"/>
                  <a:pt x="41789" y="355600"/>
                </a:cubicBezTo>
                <a:cubicBezTo>
                  <a:pt x="34910" y="411162"/>
                  <a:pt x="51843" y="477838"/>
                  <a:pt x="44964" y="527050"/>
                </a:cubicBezTo>
                <a:cubicBezTo>
                  <a:pt x="38085" y="576262"/>
                  <a:pt x="4747" y="614363"/>
                  <a:pt x="514" y="650875"/>
                </a:cubicBezTo>
                <a:cubicBezTo>
                  <a:pt x="-3719" y="687388"/>
                  <a:pt x="19564" y="746125"/>
                  <a:pt x="19564" y="746125"/>
                </a:cubicBezTo>
                <a:lnTo>
                  <a:pt x="19564" y="746125"/>
                </a:lnTo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prstClr val="white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4349236" cy="54868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NZ" sz="3100" b="1" dirty="0">
                <a:solidFill>
                  <a:prstClr val="white"/>
                </a:solidFill>
                <a:latin typeface="Candara" pitchFamily="34" charset="0"/>
              </a:rPr>
              <a:t>Quantifying storm loads</a:t>
            </a:r>
          </a:p>
        </p:txBody>
      </p:sp>
    </p:spTree>
    <p:extLst>
      <p:ext uri="{BB962C8B-B14F-4D97-AF65-F5344CB8AC3E}">
        <p14:creationId xmlns:p14="http://schemas.microsoft.com/office/powerpoint/2010/main" val="75170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0" y="836712"/>
            <a:ext cx="3025048" cy="259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6" y="3665561"/>
            <a:ext cx="2713435" cy="203507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944"/>
            <a:ext cx="4349236" cy="54868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NZ" sz="3100" b="1" dirty="0">
                <a:solidFill>
                  <a:prstClr val="white"/>
                </a:solidFill>
                <a:latin typeface="Candara" pitchFamily="34" charset="0"/>
              </a:rPr>
              <a:t>Quantifying storm loads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59832" y="620688"/>
            <a:ext cx="6012160" cy="6200302"/>
            <a:chOff x="3059832" y="620688"/>
            <a:chExt cx="6012160" cy="620030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620688"/>
              <a:ext cx="6012160" cy="6200302"/>
            </a:xfrm>
            <a:prstGeom prst="rect">
              <a:avLst/>
            </a:prstGeom>
          </p:spPr>
        </p:pic>
        <p:cxnSp>
          <p:nvCxnSpPr>
            <p:cNvPr id="3" name="Straight Connector 2"/>
            <p:cNvCxnSpPr/>
            <p:nvPr/>
          </p:nvCxnSpPr>
          <p:spPr>
            <a:xfrm>
              <a:off x="4976515" y="692696"/>
              <a:ext cx="7200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747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7361703"/>
              </p:ext>
            </p:extLst>
          </p:nvPr>
        </p:nvGraphicFramePr>
        <p:xfrm>
          <a:off x="395536" y="1772816"/>
          <a:ext cx="8568952" cy="4544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5536" y="710288"/>
            <a:ext cx="856895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NZ" sz="2800" b="1" dirty="0">
                <a:solidFill>
                  <a:prstClr val="black"/>
                </a:solidFill>
              </a:rPr>
              <a:t>Rainstorms deliver big pulses of sediment–bound phosphorus to the lake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4349236" cy="54868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NZ" sz="3100" b="1" dirty="0">
                <a:solidFill>
                  <a:prstClr val="white"/>
                </a:solidFill>
                <a:latin typeface="Candara" pitchFamily="34" charset="0"/>
              </a:rPr>
              <a:t>Quantifying storm loads</a:t>
            </a:r>
          </a:p>
        </p:txBody>
      </p:sp>
    </p:spTree>
    <p:extLst>
      <p:ext uri="{BB962C8B-B14F-4D97-AF65-F5344CB8AC3E}">
        <p14:creationId xmlns:p14="http://schemas.microsoft.com/office/powerpoint/2010/main" val="13877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571081"/>
              </p:ext>
            </p:extLst>
          </p:nvPr>
        </p:nvGraphicFramePr>
        <p:xfrm>
          <a:off x="1043607" y="826556"/>
          <a:ext cx="7272808" cy="2193934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327316"/>
                <a:gridCol w="1224521"/>
                <a:gridCol w="1353081"/>
                <a:gridCol w="999739"/>
                <a:gridCol w="1368151"/>
              </a:tblGrid>
              <a:tr h="495585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GB" sz="1800" dirty="0">
                          <a:effectLst/>
                        </a:rPr>
                        <a:t>Proportion of </a:t>
                      </a:r>
                      <a:endParaRPr lang="en-NZ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GB" sz="1800" dirty="0">
                          <a:effectLst/>
                        </a:rPr>
                        <a:t>cumulative load</a:t>
                      </a:r>
                      <a:endParaRPr lang="en-NZ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GB" sz="1800" dirty="0" smtClean="0">
                          <a:effectLst/>
                        </a:rPr>
                        <a:t>Cumulative time (%)</a:t>
                      </a:r>
                      <a:endParaRPr lang="en-NZ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</a:tr>
              <a:tr h="495585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GB" sz="1800" dirty="0" err="1" smtClean="0">
                          <a:effectLst/>
                        </a:rPr>
                        <a:t>Ngongotahā</a:t>
                      </a:r>
                      <a:r>
                        <a:rPr lang="en-GB" sz="1800" dirty="0" smtClean="0">
                          <a:effectLst/>
                        </a:rPr>
                        <a:t> Stream</a:t>
                      </a:r>
                      <a:endParaRPr lang="en-NZ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GB" sz="1800" dirty="0" err="1">
                          <a:effectLst/>
                        </a:rPr>
                        <a:t>Puarenga</a:t>
                      </a:r>
                      <a:r>
                        <a:rPr lang="en-GB" sz="1800" dirty="0">
                          <a:effectLst/>
                        </a:rPr>
                        <a:t> Stream</a:t>
                      </a:r>
                      <a:endParaRPr lang="en-NZ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</a:tr>
              <a:tr h="38121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GB" sz="1800" dirty="0" smtClean="0">
                          <a:effectLst/>
                        </a:rPr>
                        <a:t>Nitrogen</a:t>
                      </a:r>
                      <a:endParaRPr lang="en-NZ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GB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Phosphorus</a:t>
                      </a:r>
                      <a:endParaRPr lang="en-NZ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00430" algn="l"/>
                        </a:tabLst>
                        <a:defRPr/>
                      </a:pPr>
                      <a:r>
                        <a:rPr lang="en-GB" sz="1800" dirty="0" smtClean="0">
                          <a:effectLst/>
                        </a:rPr>
                        <a:t>Nitrogen</a:t>
                      </a:r>
                      <a:endParaRPr lang="en-NZ" sz="1800" dirty="0" smtClean="0">
                        <a:effectLst/>
                        <a:latin typeface="+mn-lt"/>
                        <a:ea typeface="SimSun"/>
                        <a:cs typeface="Arial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endParaRPr lang="en-NZ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GB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Phosphorus</a:t>
                      </a:r>
                      <a:endParaRPr lang="en-NZ" sz="1800" dirty="0">
                        <a:effectLst/>
                        <a:latin typeface="+mn-lt"/>
                        <a:ea typeface="SimSu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5718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GB" sz="1800" dirty="0">
                          <a:effectLst/>
                        </a:rPr>
                        <a:t>50%</a:t>
                      </a:r>
                      <a:endParaRPr lang="en-NZ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GB" sz="1800" dirty="0" smtClean="0">
                          <a:effectLst/>
                        </a:rPr>
                        <a:t>28%</a:t>
                      </a:r>
                      <a:endParaRPr lang="en-NZ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GB" sz="1800" dirty="0" smtClean="0">
                          <a:effectLst/>
                        </a:rPr>
                        <a:t>10%</a:t>
                      </a:r>
                      <a:endParaRPr lang="en-NZ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GB" sz="1800" dirty="0" smtClean="0">
                          <a:effectLst/>
                        </a:rPr>
                        <a:t>28%</a:t>
                      </a:r>
                      <a:endParaRPr lang="en-NZ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GB" sz="1800" dirty="0" smtClean="0">
                          <a:effectLst/>
                        </a:rPr>
                        <a:t>17%</a:t>
                      </a:r>
                      <a:endParaRPr lang="en-NZ" sz="1800" dirty="0">
                        <a:effectLst/>
                        <a:latin typeface="Calibri"/>
                        <a:ea typeface="SimSun"/>
                        <a:cs typeface="Arial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5" y="3356992"/>
            <a:ext cx="4392488" cy="32943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4349236" cy="54868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NZ" sz="3100" b="1" dirty="0">
                <a:solidFill>
                  <a:prstClr val="white"/>
                </a:solidFill>
                <a:latin typeface="Candara" pitchFamily="34" charset="0"/>
              </a:rPr>
              <a:t>Quantifying storm loads</a:t>
            </a:r>
          </a:p>
        </p:txBody>
      </p:sp>
      <p:sp>
        <p:nvSpPr>
          <p:cNvPr id="3" name="Oval 2"/>
          <p:cNvSpPr/>
          <p:nvPr/>
        </p:nvSpPr>
        <p:spPr>
          <a:xfrm>
            <a:off x="4551637" y="2603015"/>
            <a:ext cx="6480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Oval 8"/>
          <p:cNvSpPr/>
          <p:nvPr/>
        </p:nvSpPr>
        <p:spPr>
          <a:xfrm>
            <a:off x="6912260" y="2603015"/>
            <a:ext cx="6480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56992"/>
            <a:ext cx="4392488" cy="32943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696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4911" r="19531" b="23620"/>
          <a:stretch/>
        </p:blipFill>
        <p:spPr bwMode="auto">
          <a:xfrm>
            <a:off x="2339752" y="967133"/>
            <a:ext cx="4464496" cy="580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27157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b="1" dirty="0">
                <a:solidFill>
                  <a:prstClr val="black"/>
                </a:solidFill>
              </a:rPr>
              <a:t>How can reduce phosphorus loss from the land and ‘future proof’ our </a:t>
            </a:r>
            <a:r>
              <a:rPr lang="en-NZ" sz="2800" b="1" dirty="0" smtClean="0">
                <a:solidFill>
                  <a:prstClr val="black"/>
                </a:solidFill>
              </a:rPr>
              <a:t>landscapes</a:t>
            </a:r>
            <a:r>
              <a:rPr lang="en-NZ" sz="2800" b="1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7558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0381" y="25105"/>
            <a:ext cx="4448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b="1" dirty="0" smtClean="0">
                <a:solidFill>
                  <a:srgbClr val="FF0000"/>
                </a:solidFill>
                <a:latin typeface="Candara" pitchFamily="34" charset="0"/>
              </a:rPr>
              <a:t>Studying in–lake processes during rain events</a:t>
            </a:r>
            <a:endParaRPr lang="en-NZ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2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518" y="2537520"/>
            <a:ext cx="2880320" cy="2043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28" y="2537520"/>
            <a:ext cx="2934072" cy="2043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" y="4697760"/>
            <a:ext cx="2880320" cy="2160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4" y="2492896"/>
            <a:ext cx="2889065" cy="208823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3090518" y="13653"/>
            <a:ext cx="2882010" cy="2443239"/>
            <a:chOff x="102028" y="836712"/>
            <a:chExt cx="2651244" cy="2443239"/>
          </a:xfrm>
        </p:grpSpPr>
        <p:pic>
          <p:nvPicPr>
            <p:cNvPr id="9" name="Picture 2" descr="C:\PRESENTATIONS\Rotorua_arial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102028" y="836712"/>
              <a:ext cx="2651244" cy="244323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5-Point Star 9"/>
            <p:cNvSpPr/>
            <p:nvPr/>
          </p:nvSpPr>
          <p:spPr>
            <a:xfrm>
              <a:off x="1403648" y="1556792"/>
              <a:ext cx="216024" cy="216024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827584" y="1772816"/>
              <a:ext cx="216024" cy="216024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98" y="4697760"/>
            <a:ext cx="2920301" cy="21558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81" y="0"/>
            <a:ext cx="2880319" cy="24568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349" y="4702155"/>
            <a:ext cx="1180179" cy="2155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518" y="4719600"/>
            <a:ext cx="1172478" cy="2160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-698" y="0"/>
            <a:ext cx="309121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200" b="1" dirty="0">
                <a:solidFill>
                  <a:prstClr val="black"/>
                </a:solidFill>
              </a:rPr>
              <a:t>A combined field and modelling study to examine in–lake processes around the </a:t>
            </a:r>
            <a:r>
              <a:rPr lang="en-NZ" sz="2200" b="1" dirty="0" err="1">
                <a:solidFill>
                  <a:prstClr val="black"/>
                </a:solidFill>
              </a:rPr>
              <a:t>Ngongotahā</a:t>
            </a:r>
            <a:r>
              <a:rPr lang="en-NZ" sz="2200" b="1" dirty="0">
                <a:solidFill>
                  <a:prstClr val="black"/>
                </a:solidFill>
              </a:rPr>
              <a:t> Stream </a:t>
            </a:r>
            <a:r>
              <a:rPr lang="en-NZ" sz="2200" b="1" dirty="0" smtClean="0">
                <a:solidFill>
                  <a:prstClr val="black"/>
                </a:solidFill>
              </a:rPr>
              <a:t>inflow during a summer rainstorm</a:t>
            </a:r>
            <a:endParaRPr lang="en-NZ" sz="2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0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309</Words>
  <Application>Microsoft Office PowerPoint</Application>
  <PresentationFormat>On-screen Show (4:3)</PresentationFormat>
  <Paragraphs>59</Paragraphs>
  <Slides>12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Company>University of Waikato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Abell</dc:creator>
  <cp:lastModifiedBy>Rachael McGarvie</cp:lastModifiedBy>
  <cp:revision>19</cp:revision>
  <cp:lastPrinted>2013-06-24T03:17:40Z</cp:lastPrinted>
  <dcterms:created xsi:type="dcterms:W3CDTF">2013-06-21T05:37:29Z</dcterms:created>
  <dcterms:modified xsi:type="dcterms:W3CDTF">2013-06-24T05:09:37Z</dcterms:modified>
</cp:coreProperties>
</file>