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9" r:id="rId5"/>
    <p:sldId id="260" r:id="rId6"/>
    <p:sldId id="258" r:id="rId7"/>
    <p:sldId id="269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D9D68F-6C07-4208-97E0-F436DBF71F26}">
          <p14:sldIdLst>
            <p14:sldId id="256"/>
            <p14:sldId id="257"/>
            <p14:sldId id="259"/>
            <p14:sldId id="260"/>
            <p14:sldId id="258"/>
            <p14:sldId id="269"/>
            <p14:sldId id="261"/>
            <p14:sldId id="263"/>
            <p14:sldId id="264"/>
            <p14:sldId id="265"/>
            <p14:sldId id="266"/>
            <p14:sldId id="267"/>
            <p14:sldId id="268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6B5D3-187C-4954-937A-C157B40AF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253A3-D238-4DAA-AB89-DCB534B93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E79E2-58BB-4C6D-9AF9-B912008C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30A5-93C3-4C4C-9D42-8426D8AC3773}" type="datetimeFigureOut">
              <a:rPr lang="en-NZ" smtClean="0"/>
              <a:t>6/07/2022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D6A6E-8990-4CF7-B012-3385F47C4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13789-9B70-46AE-8F54-6DE757E1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77A-1E1A-4E62-A284-D9B7BD8D44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115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EC0B-9910-4FA6-90D0-63E24C1AB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D3DBA-BA44-4EB8-A255-CC444FFBA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6CA32-E28C-45B9-B1E7-92A4FA1BD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30A5-93C3-4C4C-9D42-8426D8AC3773}" type="datetimeFigureOut">
              <a:rPr lang="en-NZ" smtClean="0"/>
              <a:t>6/07/2022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15FF6-662C-4AF1-BE64-CABF63F78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2EED3-30D3-4688-B73C-14C18F32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77A-1E1A-4E62-A284-D9B7BD8D44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161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5842A-D4F1-487F-A2E3-660C5C666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0807F-7F14-40D8-9F22-042C153C1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96A0B-5CD9-48FF-B2F6-07961A0F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30A5-93C3-4C4C-9D42-8426D8AC3773}" type="datetimeFigureOut">
              <a:rPr lang="en-NZ" smtClean="0"/>
              <a:t>6/07/2022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C6AF3-77A0-493A-B453-EB9CA3E3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1126F-683C-4A54-B1FF-3C7F48908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77A-1E1A-4E62-A284-D9B7BD8D44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199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65D9-5170-4FDE-9663-8E2C43B9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D06D-113E-45EA-87E3-3CE05A3C3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E9011-472F-42EF-92D0-F38F57CEF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30A5-93C3-4C4C-9D42-8426D8AC3773}" type="datetimeFigureOut">
              <a:rPr lang="en-NZ" smtClean="0"/>
              <a:t>6/07/2022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426A6-9378-44A9-97D3-04F8A56C0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04079-0896-4616-9682-894FF4BB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77A-1E1A-4E62-A284-D9B7BD8D44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890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FDDF9-63CD-4DC9-BC12-EC867E3B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2E465-1643-4076-A190-329C82EBD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3486A-CEC8-4CB0-A397-E7135A722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30A5-93C3-4C4C-9D42-8426D8AC3773}" type="datetimeFigureOut">
              <a:rPr lang="en-NZ" smtClean="0"/>
              <a:t>6/07/2022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A8842-6FBF-430F-B8F9-772E6F01C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4F1E2-65CA-4472-8173-2C9A45B5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77A-1E1A-4E62-A284-D9B7BD8D44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061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ACD3-317F-469C-B82A-52DB397AF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51575-4FE2-4E4E-B564-1D95F8A68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EDF58-D73A-45AC-AB27-401CC18F7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0978F-9869-4BC8-B1BA-225338AFA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30A5-93C3-4C4C-9D42-8426D8AC3773}" type="datetimeFigureOut">
              <a:rPr lang="en-NZ" smtClean="0"/>
              <a:t>6/07/2022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872F7-3C97-48AA-8275-BD313FAE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53F27-5611-4F47-9182-5B0BF646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77A-1E1A-4E62-A284-D9B7BD8D44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199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A87E-DD09-46CF-907A-B0ABFE40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8A73C-BC74-4D1E-8E11-4862AF63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68EA6-6C83-4F35-8387-CEC2C42A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8A2511-2291-41FD-8AB7-E8CEEB216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04AB1-5FCF-4CF4-AE61-152346111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C3A564-2242-4CC5-84F1-0775AFC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30A5-93C3-4C4C-9D42-8426D8AC3773}" type="datetimeFigureOut">
              <a:rPr lang="en-NZ" smtClean="0"/>
              <a:t>6/07/2022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3E46F9-4B13-4F06-AAC0-5ED8CB12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C5CB04-9018-4A63-A676-9C95B540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77A-1E1A-4E62-A284-D9B7BD8D44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82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61C7-1AE7-4FD0-AA75-0734B9AB8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00C7A0-AE60-4C91-ACF9-EEDED7E1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30A5-93C3-4C4C-9D42-8426D8AC3773}" type="datetimeFigureOut">
              <a:rPr lang="en-NZ" smtClean="0"/>
              <a:t>6/07/2022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5BD9C-C1B2-4E01-ABFE-CD5E431E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3226E8-DA8D-409F-A1B2-A45C7A9F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77A-1E1A-4E62-A284-D9B7BD8D44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076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D76ADC-01B2-4D21-81B1-AFB0E2E39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30A5-93C3-4C4C-9D42-8426D8AC3773}" type="datetimeFigureOut">
              <a:rPr lang="en-NZ" smtClean="0"/>
              <a:t>6/07/2022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B2201-FAAD-428C-AC10-DD3BCF76D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50E22-3816-4917-8F96-3D871609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77A-1E1A-4E62-A284-D9B7BD8D44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12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390D6-F611-41CD-BBB1-6367C2EF4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B637-DEEC-45A4-B94F-89199010F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0BB6C-2E1C-4FFE-B100-0976D75D3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9533C-C160-4598-BE18-0EA34C4D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30A5-93C3-4C4C-9D42-8426D8AC3773}" type="datetimeFigureOut">
              <a:rPr lang="en-NZ" smtClean="0"/>
              <a:t>6/07/2022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40BD8-50A4-44F9-A867-2690F4F7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84C2C-0E67-4CA6-B908-57B9260B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77A-1E1A-4E62-A284-D9B7BD8D44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8903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21CA4-D8B0-4188-94C8-21E7B7A87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5587A7-C7E5-496B-A8C3-7437F29B0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6A0DE-FB88-4520-A054-A48EB1B45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5C927-1887-4D39-94D6-E7E6BE92D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30A5-93C3-4C4C-9D42-8426D8AC3773}" type="datetimeFigureOut">
              <a:rPr lang="en-NZ" smtClean="0"/>
              <a:t>6/07/2022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D2E77-D4BB-46F7-8ED0-F75819683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C5E4E-E0C3-4F62-AF95-F2C60BE7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77A-1E1A-4E62-A284-D9B7BD8D44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590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929067-DD22-44BE-8915-22D01E8C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4FF11-86B2-4DB0-A86E-0666535DD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36766-AC08-4FBE-83FF-C728F141A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D30A5-93C3-4C4C-9D42-8426D8AC3773}" type="datetimeFigureOut">
              <a:rPr lang="en-NZ" smtClean="0"/>
              <a:t>6/07/2022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EE339-0413-4848-AD2E-3775EBBB4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501EB-A8EC-4C61-B493-288C8444B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977A-1E1A-4E62-A284-D9B7BD8D44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236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B29A85-2555-46EE-A00A-BEC8A52E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Phytoplankton Nutrient Limitation in Lake Rotorua</a:t>
            </a:r>
            <a:br>
              <a:rPr lang="en-NZ" dirty="0"/>
            </a:br>
            <a:endParaRPr lang="en-N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CD3783-8BAA-42E6-8597-57CBB85D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940" y="6287962"/>
            <a:ext cx="10515600" cy="409826"/>
          </a:xfrm>
        </p:spPr>
        <p:txBody>
          <a:bodyPr>
            <a:normAutofit fontScale="70000" lnSpcReduction="20000"/>
          </a:bodyPr>
          <a:lstStyle/>
          <a:p>
            <a:r>
              <a:rPr lang="en-NZ" dirty="0"/>
              <a:t>Satellite image of Lake Rotorua during </a:t>
            </a:r>
            <a:r>
              <a:rPr lang="en-NZ" i="1" dirty="0" err="1"/>
              <a:t>Dolichospermum</a:t>
            </a:r>
            <a:r>
              <a:rPr lang="en-NZ" i="1" dirty="0"/>
              <a:t> </a:t>
            </a:r>
            <a:r>
              <a:rPr lang="en-NZ" i="1" dirty="0" err="1"/>
              <a:t>circinalis</a:t>
            </a:r>
            <a:r>
              <a:rPr lang="en-NZ" dirty="0"/>
              <a:t> bloom, 21 October 2020.</a:t>
            </a:r>
          </a:p>
          <a:p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C17F4B-3A1C-4334-98FE-4BC64DCD52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6" y="1158239"/>
            <a:ext cx="4021772" cy="490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7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05238-EF8B-4D49-8346-0F568539A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4621" cy="1325563"/>
          </a:xfrm>
        </p:spPr>
        <p:txBody>
          <a:bodyPr/>
          <a:lstStyle/>
          <a:p>
            <a:r>
              <a:rPr lang="en-NZ" dirty="0"/>
              <a:t>No effect on osmoregulation in trout and kōura</a:t>
            </a:r>
          </a:p>
        </p:txBody>
      </p:sp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8DB333AE-C875-4E96-8C64-F210063AAAB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0" y="2149558"/>
            <a:ext cx="2146935" cy="2879725"/>
          </a:xfrm>
          <a:prstGeom prst="rect">
            <a:avLst/>
          </a:prstGeom>
        </p:spPr>
      </p:pic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47636E10-2FC8-46D8-BB28-E74D6D24DC2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86" y="2149557"/>
            <a:ext cx="2138045" cy="2879725"/>
          </a:xfrm>
          <a:prstGeom prst="rect">
            <a:avLst/>
          </a:prstGeom>
        </p:spPr>
      </p:pic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D4ED0949-25AB-4D17-9310-05C9965FA6B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92" y="1989137"/>
            <a:ext cx="1968500" cy="2879725"/>
          </a:xfrm>
          <a:prstGeom prst="rect">
            <a:avLst/>
          </a:prstGeom>
        </p:spPr>
      </p:pic>
      <p:pic>
        <p:nvPicPr>
          <p:cNvPr id="8" name="Picture 7" descr="Chart, box and whisker chart&#10;&#10;Description automatically generated">
            <a:extLst>
              <a:ext uri="{FF2B5EF4-FFF2-40B4-BE49-F238E27FC236}">
                <a16:creationId xmlns:a16="http://schemas.microsoft.com/office/drawing/2014/main" id="{673C809F-15D7-46C1-90B3-B1014295688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39" y="1989137"/>
            <a:ext cx="2015490" cy="2879725"/>
          </a:xfrm>
          <a:prstGeom prst="rect">
            <a:avLst/>
          </a:prstGeom>
        </p:spPr>
      </p:pic>
      <p:pic>
        <p:nvPicPr>
          <p:cNvPr id="9" name="Picture 8" descr="Chart, box and whisker chart&#10;&#10;Description automatically generated">
            <a:extLst>
              <a:ext uri="{FF2B5EF4-FFF2-40B4-BE49-F238E27FC236}">
                <a16:creationId xmlns:a16="http://schemas.microsoft.com/office/drawing/2014/main" id="{18C44B97-AD39-472B-A6F6-EB3D963807CC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2" b="2889"/>
          <a:stretch/>
        </p:blipFill>
        <p:spPr bwMode="auto">
          <a:xfrm>
            <a:off x="9745579" y="2149557"/>
            <a:ext cx="2100948" cy="2711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FE9407-B750-4C0F-B1B2-69040A6B1C26}"/>
              </a:ext>
            </a:extLst>
          </p:cNvPr>
          <p:cNvSpPr txBox="1"/>
          <p:nvPr/>
        </p:nvSpPr>
        <p:spPr>
          <a:xfrm>
            <a:off x="970547" y="5133474"/>
            <a:ext cx="1891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No difference in kōura haemolymph osmolarity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6C5B3A-2F35-48F4-8EAD-ADF04EC2A7C1}"/>
              </a:ext>
            </a:extLst>
          </p:cNvPr>
          <p:cNvSpPr txBox="1"/>
          <p:nvPr/>
        </p:nvSpPr>
        <p:spPr>
          <a:xfrm>
            <a:off x="3388953" y="5072652"/>
            <a:ext cx="1891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No difference in trout plasma osmolarity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33792-EB38-4942-8FB0-B717F17E781D}"/>
              </a:ext>
            </a:extLst>
          </p:cNvPr>
          <p:cNvSpPr txBox="1"/>
          <p:nvPr/>
        </p:nvSpPr>
        <p:spPr>
          <a:xfrm>
            <a:off x="5966190" y="5029282"/>
            <a:ext cx="1891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No difference in trout haematocrit (Percentage of blood cells to plasma)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4F9C92-CFFD-4842-AD86-9C3B60460DB7}"/>
              </a:ext>
            </a:extLst>
          </p:cNvPr>
          <p:cNvSpPr txBox="1"/>
          <p:nvPr/>
        </p:nvSpPr>
        <p:spPr>
          <a:xfrm>
            <a:off x="8188021" y="5029281"/>
            <a:ext cx="1891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No difference in trout total haemoglobin concentration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658F9B-8AA1-404A-9277-79E6D2AA65AE}"/>
              </a:ext>
            </a:extLst>
          </p:cNvPr>
          <p:cNvSpPr txBox="1"/>
          <p:nvPr/>
        </p:nvSpPr>
        <p:spPr>
          <a:xfrm>
            <a:off x="10137136" y="4968909"/>
            <a:ext cx="19586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Significant  difference in trout Mean Cell Haemoglobin Content (likely due to a generalised stress response)</a:t>
            </a:r>
          </a:p>
        </p:txBody>
      </p:sp>
    </p:spTree>
    <p:extLst>
      <p:ext uri="{BB962C8B-B14F-4D97-AF65-F5344CB8AC3E}">
        <p14:creationId xmlns:p14="http://schemas.microsoft.com/office/powerpoint/2010/main" val="1833794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3D18F-6F36-46F3-ADB9-A6D3C2173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104275"/>
            <a:ext cx="10515600" cy="1325563"/>
          </a:xfrm>
        </p:spPr>
        <p:txBody>
          <a:bodyPr/>
          <a:lstStyle/>
          <a:p>
            <a:r>
              <a:rPr lang="en-NZ" dirty="0"/>
              <a:t>Gill histology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F3B69-C967-4F3B-961A-285B51790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917" y="5098626"/>
            <a:ext cx="5731510" cy="165509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NZ" dirty="0"/>
              <a:t>Histological gill sections of treatment kōura (top) and rainbow trout (bottom) individuals showing epithelial lifting from the cuticle, lamellae swelling, lamellae disorganisation (a), and a cellular anomaly (b) in kōura gills and hyperplasia (c), RBC proliferation (d), epithelial lifting (e), and a cellular anomaly (f) in rainbow trout gills.</a:t>
            </a:r>
          </a:p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C4921-D61E-4641-B02A-A5AFB0E3252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17" y="301258"/>
            <a:ext cx="5731510" cy="4745990"/>
          </a:xfrm>
          <a:prstGeom prst="rect">
            <a:avLst/>
          </a:prstGeom>
        </p:spPr>
      </p:pic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CBEF845E-74BD-4218-AB64-CDC03968139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42" y="1322806"/>
            <a:ext cx="2326005" cy="3726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6CA82EA3-B276-4829-9EDD-A5AE3D0A144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3" y="1322806"/>
            <a:ext cx="2354580" cy="3764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2A7853-62D4-4016-963B-8D1A83ECD19D}"/>
              </a:ext>
            </a:extLst>
          </p:cNvPr>
          <p:cNvSpPr txBox="1"/>
          <p:nvPr/>
        </p:nvSpPr>
        <p:spPr>
          <a:xfrm>
            <a:off x="681914" y="5048986"/>
            <a:ext cx="1891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No difference between trout groups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A7BA8C-D5F4-4EA3-9E8B-E9AA750AC135}"/>
              </a:ext>
            </a:extLst>
          </p:cNvPr>
          <p:cNvSpPr txBox="1"/>
          <p:nvPr/>
        </p:nvSpPr>
        <p:spPr>
          <a:xfrm>
            <a:off x="3155908" y="5047248"/>
            <a:ext cx="1891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Significant difference between kōura groups</a:t>
            </a:r>
          </a:p>
        </p:txBody>
      </p:sp>
    </p:spTree>
    <p:extLst>
      <p:ext uri="{BB962C8B-B14F-4D97-AF65-F5344CB8AC3E}">
        <p14:creationId xmlns:p14="http://schemas.microsoft.com/office/powerpoint/2010/main" val="3937049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91203-4A74-4E28-8766-BAF00AA1E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Respiratory impacts on rainbow trout, common bully and kōura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F66C3-AC91-4AB2-ACD4-24C07C66E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42874" cy="4351338"/>
          </a:xfrm>
        </p:spPr>
        <p:txBody>
          <a:bodyPr/>
          <a:lstStyle/>
          <a:p>
            <a:pPr marL="285750" indent="-285750"/>
            <a:r>
              <a:rPr lang="en-NZ" dirty="0"/>
              <a:t>12 hours acclimation at 2 mg Al/L.</a:t>
            </a:r>
          </a:p>
          <a:p>
            <a:pPr marL="285750" indent="-285750"/>
            <a:r>
              <a:rPr lang="en-NZ" dirty="0"/>
              <a:t>48 hours exposure to 2 mg Al/L + 24 hour pH cycling 7-10-7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F353D-1DF9-453E-A906-596101E8F61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2" b="6512"/>
          <a:stretch/>
        </p:blipFill>
        <p:spPr bwMode="auto">
          <a:xfrm>
            <a:off x="5622925" y="1825625"/>
            <a:ext cx="5730875" cy="3366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4B22FBB-B08D-428F-A44E-F07C05A03B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40" y="4088933"/>
            <a:ext cx="4632960" cy="2674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608C0A-9B38-4BF3-9201-68C033C3FEAF}"/>
              </a:ext>
            </a:extLst>
          </p:cNvPr>
          <p:cNvSpPr txBox="1"/>
          <p:nvPr/>
        </p:nvSpPr>
        <p:spPr>
          <a:xfrm>
            <a:off x="5622925" y="5253633"/>
            <a:ext cx="60639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A graphical depiction of a typical intermittent flow respirometry chart, modelling the rate of fish oxygen consumption from 100% air saturation over time (s). Oxygen levels should be similar to air saturation before animal is placed into the chamber (a) and will reach a new equilibrium after the animal is introduced (b). The period where the flush pump is turned off will see a linear decline in oxygen (c) and </a:t>
            </a:r>
            <a:r>
              <a:rPr lang="en-NZ" sz="1200" b="1" dirty="0"/>
              <a:t>the slope of this line is used to calculate mass specific oxygen consumption (mg O</a:t>
            </a:r>
            <a:r>
              <a:rPr lang="en-NZ" sz="1200" b="1" baseline="-25000" dirty="0"/>
              <a:t>2</a:t>
            </a:r>
            <a:r>
              <a:rPr lang="en-NZ" sz="1200" b="1" dirty="0"/>
              <a:t> g</a:t>
            </a:r>
            <a:r>
              <a:rPr lang="en-NZ" sz="1200" b="1" baseline="30000" dirty="0"/>
              <a:t>-1</a:t>
            </a:r>
            <a:r>
              <a:rPr lang="en-NZ" sz="1200" b="1" dirty="0"/>
              <a:t> h</a:t>
            </a:r>
            <a:r>
              <a:rPr lang="en-NZ" sz="1200" b="1" baseline="30000" dirty="0"/>
              <a:t>-1</a:t>
            </a:r>
            <a:r>
              <a:rPr lang="en-NZ" sz="1200" b="1" dirty="0"/>
              <a:t>)</a:t>
            </a:r>
            <a:r>
              <a:rPr lang="en-NZ" sz="1200" dirty="0"/>
              <a:t>. Before the onset of hypoxia (&lt;80%) the flush pump is switched on and clean water increases oxygen levels back up to equilibrium in a linear fashion (d) (</a:t>
            </a:r>
            <a:r>
              <a:rPr lang="en-NZ" sz="1200" dirty="0" err="1"/>
              <a:t>Claireaux</a:t>
            </a:r>
            <a:r>
              <a:rPr lang="en-NZ" sz="1200" dirty="0"/>
              <a:t> &amp; Chabot, 2016).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60679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D7FB-7990-46F9-A5DB-B926CC208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620"/>
            <a:ext cx="10515600" cy="1325563"/>
          </a:xfrm>
        </p:spPr>
        <p:txBody>
          <a:bodyPr/>
          <a:lstStyle/>
          <a:p>
            <a:pPr algn="ctr"/>
            <a:r>
              <a:rPr lang="en-NZ" dirty="0"/>
              <a:t>No effect on respiration in trout, kōura and common bully</a:t>
            </a:r>
          </a:p>
        </p:txBody>
      </p:sp>
      <p:pic>
        <p:nvPicPr>
          <p:cNvPr id="4" name="Picture 3" descr="Chart, histogram, scatter chart&#10;&#10;Description automatically generated">
            <a:extLst>
              <a:ext uri="{FF2B5EF4-FFF2-40B4-BE49-F238E27FC236}">
                <a16:creationId xmlns:a16="http://schemas.microsoft.com/office/drawing/2014/main" id="{8D93CD1C-0A5D-49D3-8FF7-22E6B0F523E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" b="3074"/>
          <a:stretch/>
        </p:blipFill>
        <p:spPr bwMode="auto">
          <a:xfrm>
            <a:off x="239662" y="1498183"/>
            <a:ext cx="5728970" cy="29546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FA186C10-A3AD-4D4C-A1F2-89244B27FE0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2835"/>
          <a:stretch/>
        </p:blipFill>
        <p:spPr bwMode="auto">
          <a:xfrm>
            <a:off x="6335662" y="1520408"/>
            <a:ext cx="5728970" cy="2932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BF82592C-1253-4A24-8C87-856E411647B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68" y="4292975"/>
            <a:ext cx="4679666" cy="256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6847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582D-3EBF-42BE-8436-25B1AB2F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826" y="5543241"/>
            <a:ext cx="10544175" cy="1314759"/>
          </a:xfrm>
        </p:spPr>
        <p:txBody>
          <a:bodyPr>
            <a:normAutofit/>
          </a:bodyPr>
          <a:lstStyle/>
          <a:p>
            <a:r>
              <a:rPr lang="en-NZ" sz="2000" dirty="0"/>
              <a:t>Comparative total aluminium 5% hazardous concentrations (HC5) for Lake Rotorua under differing pH values based on mean dissolved organic matter concentration of 2 mg L</a:t>
            </a:r>
            <a:r>
              <a:rPr lang="en-NZ" sz="2000" baseline="30000" dirty="0"/>
              <a:t>-1</a:t>
            </a:r>
            <a:r>
              <a:rPr lang="en-NZ" sz="2000" dirty="0"/>
              <a:t> and mean water hardness of 14 mg L</a:t>
            </a:r>
            <a:r>
              <a:rPr lang="en-NZ" sz="2000" baseline="30000" dirty="0"/>
              <a:t>-1</a:t>
            </a:r>
            <a:r>
              <a:rPr lang="en-NZ" sz="2000" dirty="0"/>
              <a:t> (as CaCO</a:t>
            </a:r>
            <a:r>
              <a:rPr lang="en-NZ" sz="2000" baseline="-25000" dirty="0"/>
              <a:t>3</a:t>
            </a:r>
            <a:r>
              <a:rPr lang="en-NZ" sz="2000" dirty="0"/>
              <a:t>). Values were calculated using </a:t>
            </a:r>
            <a:r>
              <a:rPr lang="en-NZ" sz="2000" dirty="0" err="1"/>
              <a:t>DeFrost</a:t>
            </a:r>
            <a:r>
              <a:rPr lang="en-NZ" sz="2000" dirty="0"/>
              <a:t> et al. (2018) and updated by Defrost et al. (2020) multiple linear regression models.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CC6E5A-0037-468C-9C79-7D66E9AF018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2" y="1235968"/>
            <a:ext cx="6695966" cy="422085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8BBC6F-506C-4F01-8071-DCB7A0161B68}"/>
              </a:ext>
            </a:extLst>
          </p:cNvPr>
          <p:cNvSpPr txBox="1"/>
          <p:nvPr/>
        </p:nvSpPr>
        <p:spPr>
          <a:xfrm>
            <a:off x="3961202" y="264695"/>
            <a:ext cx="5696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latin typeface="+mj-lt"/>
                <a:ea typeface="+mj-ea"/>
                <a:cs typeface="+mj-cs"/>
              </a:rPr>
              <a:t>Conclusions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6E1FC8-37D2-40A0-81DA-16406CD5106B}"/>
              </a:ext>
            </a:extLst>
          </p:cNvPr>
          <p:cNvSpPr txBox="1"/>
          <p:nvPr/>
        </p:nvSpPr>
        <p:spPr>
          <a:xfrm>
            <a:off x="7363325" y="1548063"/>
            <a:ext cx="42576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Diel pH cycling is highly unlikely to have toxicological effects on fish and koura in Lake Rotorua given the dilution factor.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Further investigation into the susceptibility of koura to particulate aluminium is recommended.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Recently updated toxicological research from the USEPA suggests that effects from aluminium at alkaline pH are lower than previously estimated.</a:t>
            </a:r>
          </a:p>
        </p:txBody>
      </p:sp>
    </p:spTree>
    <p:extLst>
      <p:ext uri="{BB962C8B-B14F-4D97-AF65-F5344CB8AC3E}">
        <p14:creationId xmlns:p14="http://schemas.microsoft.com/office/powerpoint/2010/main" val="127922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40E45B-30F7-49B7-BFEA-B3E81E5AC0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8" y="1598978"/>
            <a:ext cx="6037012" cy="414564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42939E-6583-4D14-B27B-F2C9314985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12" y="1570403"/>
            <a:ext cx="6037200" cy="4147200"/>
          </a:xfrm>
          <a:prstGeom prst="rect">
            <a:avLst/>
          </a:prstGeom>
          <a:noFill/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E5A28071-20FB-4714-9A95-7320D2CC9414}"/>
              </a:ext>
            </a:extLst>
          </p:cNvPr>
          <p:cNvSpPr txBox="1">
            <a:spLocks/>
          </p:cNvSpPr>
          <p:nvPr/>
        </p:nvSpPr>
        <p:spPr>
          <a:xfrm>
            <a:off x="838012" y="2448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water temperature and dissolved oxygen concentrations  from 1 October 2020 to 31 may 2021. Sampling dates for nutrient limitation assays are indicated by open triangles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6EED575-2F0D-4A65-9579-1EBF5BD346DF}"/>
              </a:ext>
            </a:extLst>
          </p:cNvPr>
          <p:cNvCxnSpPr>
            <a:cxnSpLocks/>
          </p:cNvCxnSpPr>
          <p:nvPr/>
        </p:nvCxnSpPr>
        <p:spPr>
          <a:xfrm flipV="1">
            <a:off x="1771650" y="3667125"/>
            <a:ext cx="0" cy="5524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5B840CF-288B-4CC7-BB38-5D9D2D5BAAF7}"/>
              </a:ext>
            </a:extLst>
          </p:cNvPr>
          <p:cNvSpPr txBox="1"/>
          <p:nvPr/>
        </p:nvSpPr>
        <p:spPr>
          <a:xfrm>
            <a:off x="1647825" y="4143375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Resumption of Puarenga alum dosing 23 November</a:t>
            </a:r>
          </a:p>
        </p:txBody>
      </p:sp>
    </p:spTree>
    <p:extLst>
      <p:ext uri="{BB962C8B-B14F-4D97-AF65-F5344CB8AC3E}">
        <p14:creationId xmlns:p14="http://schemas.microsoft.com/office/powerpoint/2010/main" val="20486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1C03E-068F-466F-8131-C0E0E58B2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Z" sz="2800" dirty="0"/>
              <a:t>Lake Rotorua nutrient concentrations, sampled from the epilimnion (2 m) and hypolimnion (15 m) from 19 October 2020 to 23 May 2021. Red dashed line indicates analytical detection limit. 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8B20B-F5A6-4103-80C3-57FF16BB7A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" y="2010726"/>
            <a:ext cx="5226685" cy="20160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753FA9-896A-437C-BD22-7DE3D05981A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" y="4188141"/>
            <a:ext cx="5435600" cy="208080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14410B-95EF-47D6-A5B6-926D99E0762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1978340"/>
            <a:ext cx="5435600" cy="208080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8E435B-3F0A-448B-8DF2-C6986E94574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4188141"/>
            <a:ext cx="5435600" cy="208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49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1A4711-4551-4313-AD81-CACEB17607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4" y="157163"/>
            <a:ext cx="5362575" cy="2405062"/>
          </a:xfrm>
          <a:prstGeom prst="rect">
            <a:avLst/>
          </a:prstGeom>
          <a:noFill/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6DED91E-5EA2-43E1-B186-B3F4D5590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424573"/>
              </p:ext>
            </p:extLst>
          </p:nvPr>
        </p:nvGraphicFramePr>
        <p:xfrm>
          <a:off x="57149" y="0"/>
          <a:ext cx="6953251" cy="3644202"/>
        </p:xfrm>
        <a:graphic>
          <a:graphicData uri="http://schemas.openxmlformats.org/drawingml/2006/table">
            <a:tbl>
              <a:tblPr firstRow="1" firstCol="1" bandRow="1"/>
              <a:tblGrid>
                <a:gridCol w="1470116">
                  <a:extLst>
                    <a:ext uri="{9D8B030D-6E8A-4147-A177-3AD203B41FA5}">
                      <a16:colId xmlns:a16="http://schemas.microsoft.com/office/drawing/2014/main" val="2224579088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val="2572022070"/>
                    </a:ext>
                  </a:extLst>
                </a:gridCol>
                <a:gridCol w="1396455">
                  <a:extLst>
                    <a:ext uri="{9D8B030D-6E8A-4147-A177-3AD203B41FA5}">
                      <a16:colId xmlns:a16="http://schemas.microsoft.com/office/drawing/2014/main" val="3127160733"/>
                    </a:ext>
                  </a:extLst>
                </a:gridCol>
                <a:gridCol w="1528957">
                  <a:extLst>
                    <a:ext uri="{9D8B030D-6E8A-4147-A177-3AD203B41FA5}">
                      <a16:colId xmlns:a16="http://schemas.microsoft.com/office/drawing/2014/main" val="1105431123"/>
                    </a:ext>
                  </a:extLst>
                </a:gridCol>
                <a:gridCol w="1303689">
                  <a:extLst>
                    <a:ext uri="{9D8B030D-6E8A-4147-A177-3AD203B41FA5}">
                      <a16:colId xmlns:a16="http://schemas.microsoft.com/office/drawing/2014/main" val="1959321914"/>
                    </a:ext>
                  </a:extLst>
                </a:gridCol>
              </a:tblGrid>
              <a:tr h="321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Assay date</a:t>
                      </a:r>
                      <a:endParaRPr lang="en-NZ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Surface mass TN:TP</a:t>
                      </a:r>
                      <a:endParaRPr lang="en-NZ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Chlorophyll </a:t>
                      </a:r>
                      <a:r>
                        <a:rPr lang="en-NZ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en-NZ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Phytoplankton biovolume</a:t>
                      </a:r>
                      <a:endParaRPr lang="en-NZ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Net biomass growth</a:t>
                      </a:r>
                      <a:endParaRPr lang="en-NZ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724873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 October 2020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Co-limitation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Co-limitation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 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 limitation*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12833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November 2020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Co-limitation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Co-limitation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Co-limitation*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Inconclusive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838038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November 2020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 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Co-limitation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Inconclusive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Inconclusive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488708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 November 2020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Co-limitation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limitation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Co-limitation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501652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December 2020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 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limitation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limitation*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934397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January 2021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Co-limitation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limitation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limitation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216664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 January 2021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Co-limitation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limitation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Co-limitation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367250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February 2021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Co-limitation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limitation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limitation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653609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 February 2021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Co-limitation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limitation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limitation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limitation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130346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March 2021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limitation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673081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 March 2021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 limitation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Inconclusive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23053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 March 2021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Co-limitation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746831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April 2021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Co-limitation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 limitation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 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 limitation*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238945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 April 2021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Co-limitation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Co-limitation*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031520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May 2021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 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Co-limitation*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Co-limitation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Co-limitation*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402127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 May 2021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limitation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Inconclusive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Inconclusive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 limitation*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095022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683F5-F200-4E90-88D8-7314D3D1A21E}"/>
              </a:ext>
            </a:extLst>
          </p:cNvPr>
          <p:cNvCxnSpPr/>
          <p:nvPr/>
        </p:nvCxnSpPr>
        <p:spPr>
          <a:xfrm>
            <a:off x="7620000" y="1647825"/>
            <a:ext cx="44958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720355-EE11-4A19-A43D-4C273F45DDD1}"/>
              </a:ext>
            </a:extLst>
          </p:cNvPr>
          <p:cNvCxnSpPr/>
          <p:nvPr/>
        </p:nvCxnSpPr>
        <p:spPr>
          <a:xfrm>
            <a:off x="7620000" y="1175130"/>
            <a:ext cx="44958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E240C18-BF48-4188-9E12-C2C9F8457A5D}"/>
              </a:ext>
            </a:extLst>
          </p:cNvPr>
          <p:cNvSpPr txBox="1"/>
          <p:nvPr/>
        </p:nvSpPr>
        <p:spPr>
          <a:xfrm>
            <a:off x="-9527" y="3656668"/>
            <a:ext cx="6953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/>
              <a:t>*Indicates nutrient limitation was indicated but the difference was not statistically significant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B743B8-5681-42BA-9DE4-9ADCADACA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24" y="2901518"/>
            <a:ext cx="5248276" cy="328020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172D5B-3745-4F10-B136-53EC2A07F9AC}"/>
              </a:ext>
            </a:extLst>
          </p:cNvPr>
          <p:cNvCxnSpPr>
            <a:cxnSpLocks/>
          </p:cNvCxnSpPr>
          <p:nvPr/>
        </p:nvCxnSpPr>
        <p:spPr>
          <a:xfrm flipV="1">
            <a:off x="8572500" y="2114550"/>
            <a:ext cx="0" cy="5524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40A33EA-46F5-49F8-A671-D6680D8A1DC1}"/>
              </a:ext>
            </a:extLst>
          </p:cNvPr>
          <p:cNvSpPr txBox="1"/>
          <p:nvPr/>
        </p:nvSpPr>
        <p:spPr>
          <a:xfrm>
            <a:off x="8439149" y="2581275"/>
            <a:ext cx="340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Resumption of Puarenga alum dosing 23 November</a:t>
            </a:r>
          </a:p>
          <a:p>
            <a:r>
              <a:rPr lang="en-NZ" sz="1200" dirty="0"/>
              <a:t>Increase in Al from 55 kg/day to 155 kg Al/day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B2269FA-6454-488A-8EED-6F267B530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" y="4103712"/>
            <a:ext cx="6772274" cy="2544737"/>
          </a:xfrm>
        </p:spPr>
        <p:txBody>
          <a:bodyPr>
            <a:normAutofit fontScale="70000" lnSpcReduction="20000"/>
          </a:bodyPr>
          <a:lstStyle/>
          <a:p>
            <a:r>
              <a:rPr lang="en-NZ" dirty="0"/>
              <a:t>Lake Rotorua is primarily N limited/</a:t>
            </a:r>
            <a:r>
              <a:rPr lang="en-NZ" dirty="0" err="1"/>
              <a:t>colimited</a:t>
            </a:r>
            <a:endParaRPr lang="en-NZ" dirty="0"/>
          </a:p>
          <a:p>
            <a:r>
              <a:rPr lang="en-NZ" dirty="0"/>
              <a:t>Little evidence for sustained P limitation during late spring → autumn</a:t>
            </a:r>
          </a:p>
          <a:p>
            <a:r>
              <a:rPr lang="en-NZ" dirty="0"/>
              <a:t>Increase in alum dosing was coincidental to collapse of the </a:t>
            </a:r>
            <a:r>
              <a:rPr lang="en-NZ" i="1" dirty="0" err="1"/>
              <a:t>Dolichospermum</a:t>
            </a:r>
            <a:r>
              <a:rPr lang="en-NZ" i="1" dirty="0"/>
              <a:t> </a:t>
            </a:r>
            <a:r>
              <a:rPr lang="en-NZ" dirty="0"/>
              <a:t>bloom</a:t>
            </a:r>
            <a:r>
              <a:rPr lang="en-NZ" i="1" dirty="0"/>
              <a:t>.</a:t>
            </a:r>
          </a:p>
          <a:p>
            <a:r>
              <a:rPr lang="en-NZ" dirty="0"/>
              <a:t>Stochastic events can have a significant influence on lake ecology.</a:t>
            </a:r>
          </a:p>
          <a:p>
            <a:r>
              <a:rPr lang="en-NZ" dirty="0"/>
              <a:t>Factors other than nutrient limitation play a significant roll in determining phytoplankton community composition.</a:t>
            </a:r>
          </a:p>
        </p:txBody>
      </p:sp>
    </p:spTree>
    <p:extLst>
      <p:ext uri="{BB962C8B-B14F-4D97-AF65-F5344CB8AC3E}">
        <p14:creationId xmlns:p14="http://schemas.microsoft.com/office/powerpoint/2010/main" val="237620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B6458-301B-4FA2-AE8D-D6C82C31E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Rotorua daily rainfall (mm day</a:t>
            </a:r>
            <a:r>
              <a:rPr lang="en-NZ" baseline="30000" dirty="0"/>
              <a:t>-1</a:t>
            </a:r>
            <a:r>
              <a:rPr lang="en-NZ" dirty="0"/>
              <a:t>) from 1 October 2020 to 31 May 2021. Sampling dates for nutrient limitation assays are indicated by open triangles.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A9A8EC-76FA-4C83-ABD7-9B3EC5D9C3A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2028826"/>
            <a:ext cx="7467600" cy="44640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CA5F1F4-33E1-45F2-BBFC-D15BF52C562E}"/>
              </a:ext>
            </a:extLst>
          </p:cNvPr>
          <p:cNvSpPr/>
          <p:nvPr/>
        </p:nvSpPr>
        <p:spPr>
          <a:xfrm>
            <a:off x="7896225" y="2867025"/>
            <a:ext cx="276225" cy="2828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053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7D2E38-1C18-4ACC-AE1C-CB3446687E79}"/>
              </a:ext>
            </a:extLst>
          </p:cNvPr>
          <p:cNvSpPr txBox="1">
            <a:spLocks/>
          </p:cNvSpPr>
          <p:nvPr/>
        </p:nvSpPr>
        <p:spPr>
          <a:xfrm>
            <a:off x="2190498" y="1480828"/>
            <a:ext cx="8477501" cy="25447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200" dirty="0"/>
              <a:t>Lake Rotorua is primarily N limited/</a:t>
            </a:r>
            <a:r>
              <a:rPr lang="en-NZ" sz="3200" dirty="0" err="1"/>
              <a:t>colimited</a:t>
            </a:r>
            <a:endParaRPr lang="en-NZ" sz="3200" dirty="0"/>
          </a:p>
          <a:p>
            <a:r>
              <a:rPr lang="en-NZ" sz="3200" dirty="0"/>
              <a:t>Little evidence for sustained P limitation during late spring → autumn</a:t>
            </a:r>
          </a:p>
          <a:p>
            <a:r>
              <a:rPr lang="en-NZ" sz="3200" dirty="0"/>
              <a:t>Increase in alum dosing was coincidental to collapse of the </a:t>
            </a:r>
            <a:r>
              <a:rPr lang="en-NZ" sz="3200" i="1" dirty="0" err="1"/>
              <a:t>Dolichospermum</a:t>
            </a:r>
            <a:r>
              <a:rPr lang="en-NZ" sz="3200" i="1" dirty="0"/>
              <a:t> </a:t>
            </a:r>
            <a:r>
              <a:rPr lang="en-NZ" sz="3200" dirty="0"/>
              <a:t>bloom</a:t>
            </a:r>
            <a:r>
              <a:rPr lang="en-NZ" sz="3200" i="1" dirty="0"/>
              <a:t>.</a:t>
            </a:r>
          </a:p>
          <a:p>
            <a:r>
              <a:rPr lang="en-NZ" sz="3200" dirty="0"/>
              <a:t>Stochastic events can influence lake ecology.</a:t>
            </a:r>
          </a:p>
          <a:p>
            <a:r>
              <a:rPr lang="en-NZ" sz="3200" dirty="0"/>
              <a:t>Factors other than nutrient limitation play a significant roll in determining phytoplankton community composition.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83AA5-66A7-4421-BC86-240D3EB4ADA7}"/>
              </a:ext>
            </a:extLst>
          </p:cNvPr>
          <p:cNvSpPr txBox="1"/>
          <p:nvPr/>
        </p:nvSpPr>
        <p:spPr>
          <a:xfrm>
            <a:off x="3280611" y="269705"/>
            <a:ext cx="6713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02804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1B79-AD0F-40FB-84AD-51A778256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" y="234950"/>
            <a:ext cx="11344275" cy="1435100"/>
          </a:xfrm>
        </p:spPr>
        <p:txBody>
          <a:bodyPr>
            <a:normAutofit/>
          </a:bodyPr>
          <a:lstStyle/>
          <a:p>
            <a:r>
              <a:rPr lang="en-NZ" sz="4800" dirty="0"/>
              <a:t>Toxicological effects of aluminium in relation to diel pH changes on fish and kōura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534E2-BF19-4182-BE07-1127EB0C5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5450" y="6128545"/>
            <a:ext cx="9144000" cy="1655762"/>
          </a:xfrm>
        </p:spPr>
        <p:txBody>
          <a:bodyPr/>
          <a:lstStyle/>
          <a:p>
            <a:r>
              <a:rPr lang="en-NZ" dirty="0"/>
              <a:t>Emily </a:t>
            </a:r>
            <a:r>
              <a:rPr lang="en-NZ" dirty="0" err="1"/>
              <a:t>Fensham</a:t>
            </a:r>
            <a:r>
              <a:rPr lang="en-NZ" dirty="0"/>
              <a:t>, Nick Ling and Grant Tempero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4786C-00BF-4431-B40E-041B2FB4CE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r="8594"/>
          <a:stretch>
            <a:fillRect/>
          </a:stretch>
        </p:blipFill>
        <p:spPr bwMode="auto">
          <a:xfrm>
            <a:off x="3409632" y="1800225"/>
            <a:ext cx="5715318" cy="410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951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84282-C063-4C55-8AEC-F362932A5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60375"/>
            <a:ext cx="11830050" cy="1325563"/>
          </a:xfrm>
        </p:spPr>
        <p:txBody>
          <a:bodyPr/>
          <a:lstStyle/>
          <a:p>
            <a:r>
              <a:rPr lang="en-NZ" dirty="0"/>
              <a:t>Diel pH cycling in Lake Rotorua during algal blooms</a:t>
            </a:r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77CA9207-E43D-4633-A9F4-C593CAA89D89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774" y="2028825"/>
            <a:ext cx="9420225" cy="396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D14D93-E2A6-4E51-A3AF-49FAD310B337}"/>
              </a:ext>
            </a:extLst>
          </p:cNvPr>
          <p:cNvSpPr txBox="1"/>
          <p:nvPr/>
        </p:nvSpPr>
        <p:spPr>
          <a:xfrm>
            <a:off x="2324100" y="6048375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Changes in surface water pH correlating with fluctuations in chlorophyll-</a:t>
            </a:r>
            <a:r>
              <a:rPr lang="en-NZ" i="1" dirty="0"/>
              <a:t>a</a:t>
            </a:r>
            <a:r>
              <a:rPr lang="en-NZ" dirty="0"/>
              <a:t> in Lake Rotorua over a 3-week period in March 2017</a:t>
            </a:r>
          </a:p>
        </p:txBody>
      </p:sp>
    </p:spTree>
    <p:extLst>
      <p:ext uri="{BB962C8B-B14F-4D97-AF65-F5344CB8AC3E}">
        <p14:creationId xmlns:p14="http://schemas.microsoft.com/office/powerpoint/2010/main" val="329403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83292-4AA1-49A9-9470-907E5596F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4700" cy="1325563"/>
          </a:xfrm>
        </p:spPr>
        <p:txBody>
          <a:bodyPr>
            <a:normAutofit fontScale="90000"/>
          </a:bodyPr>
          <a:lstStyle/>
          <a:p>
            <a:r>
              <a:rPr lang="en-NZ" sz="4900" dirty="0"/>
              <a:t>Osmolarity impacts on rainbow trout and kōura </a:t>
            </a:r>
            <a:br>
              <a:rPr lang="en-NZ" b="1" dirty="0"/>
            </a:br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6F6A13-E8F2-46DD-853D-F7843DEEC5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495" y="1840865"/>
            <a:ext cx="5731510" cy="4262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DBB8EE-027A-4810-BFE9-5CCD0F3266A9}"/>
              </a:ext>
            </a:extLst>
          </p:cNvPr>
          <p:cNvSpPr txBox="1"/>
          <p:nvPr/>
        </p:nvSpPr>
        <p:spPr>
          <a:xfrm>
            <a:off x="1609725" y="6102985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Stylised experimental design for determining potential osmotic and haematological disruption from alum derived aluminium at 2 mg Al L</a:t>
            </a:r>
            <a:r>
              <a:rPr lang="en-NZ" baseline="30000" dirty="0"/>
              <a:t>-1</a:t>
            </a:r>
            <a:r>
              <a:rPr lang="en-NZ" dirty="0"/>
              <a:t> under diel pH cycling.</a:t>
            </a:r>
          </a:p>
          <a:p>
            <a:endParaRPr lang="en-N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6AF2F-A5AD-4BE5-9393-AF5E05E60076}"/>
              </a:ext>
            </a:extLst>
          </p:cNvPr>
          <p:cNvSpPr txBox="1"/>
          <p:nvPr/>
        </p:nvSpPr>
        <p:spPr>
          <a:xfrm>
            <a:off x="8470232" y="1555294"/>
            <a:ext cx="34811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24 rainbow trout (12 control, 12 treatment. Repeated with kōura.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Two experimental runs with each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2 days acclimation at 2 mg Al/L.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10 days exposure to 2 mg Al/L + 24 hour pH cycling 7-10-7.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Constant temperature 18°C</a:t>
            </a:r>
          </a:p>
        </p:txBody>
      </p:sp>
    </p:spTree>
    <p:extLst>
      <p:ext uri="{BB962C8B-B14F-4D97-AF65-F5344CB8AC3E}">
        <p14:creationId xmlns:p14="http://schemas.microsoft.com/office/powerpoint/2010/main" val="622283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BFB6F7442CDB4D47AAEFFE50118F3370" version="1.0.0">
  <systemFields>
    <field name="Objective-Id">
      <value order="0">A4110831</value>
    </field>
    <field name="Objective-Title">
      <value order="0">TAG presentation 25 May 2022 Grant Tempero</value>
    </field>
    <field name="Objective-Description">
      <value order="0">notes and presentations</value>
    </field>
    <field name="Objective-CreationStamp">
      <value order="0">2022-05-25T03:20:00Z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2022-07-06T04:21:52Z</value>
    </field>
    <field name="Objective-Owner">
      <value order="0">Andy Bruere</value>
    </field>
    <field name="Objective-Path">
      <value order="0">EasyInfo Global Folder:'Virtual Filing Cabinet':Natural Resource Management:Integrated Catchments Programme Management:Rotorua Te Arawa Lakes Programme:Rotorua Te Arawa Lakes Programme Activity:Rotorua Te Arawa Lakes Programme - Advisory Groups:Lakes Water Quality Technical Advisory Group TAG:. Meeting Notes - Lakes Water Quality TAG:. 2022 Meeting notes Water Quality TAG:25 May 2022</value>
    </field>
    <field name="Objective-Parent">
      <value order="0">25 May 2022</value>
    </field>
    <field name="Objective-State">
      <value order="0">Being Edited</value>
    </field>
    <field name="Objective-VersionId">
      <value order="0">vA6269725</value>
    </field>
    <field name="Objective-Version">
      <value order="0">0.2</value>
    </field>
    <field name="Objective-VersionNumber">
      <value order="0">2</value>
    </field>
    <field name="Objective-VersionComment">
      <value order="0"/>
    </field>
    <field name="Objective-FileNumber">
      <value order="0">4.01146</value>
    </field>
    <field name="Objective-Classification">
      <value order="0">Corporate Access</value>
    </field>
    <field name="Objective-Caveats">
      <value order="0"/>
    </field>
  </systemFields>
  <catalogues>
    <catalogue name="Planning, Control And Reporting Type Catalogue" type="type" ori="id:cA23">
      <field name="Objective-Operative Date">
        <value order="0"/>
      </field>
      <field name="Objective-Author">
        <value order="0"/>
      </field>
      <field name="Objective-On Behalf Of">
        <value order="0"/>
      </field>
      <field name="Objective-Accela Key">
        <value order="0"/>
      </field>
      <field name="Objective-Connect Creator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1016</Words>
  <Application>Microsoft Office PowerPoint</Application>
  <PresentationFormat>Widescreen</PresentationFormat>
  <Paragraphs>136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Phytoplankton Nutrient Limitation in Lake Rotorua </vt:lpstr>
      <vt:lpstr>PowerPoint Presentation</vt:lpstr>
      <vt:lpstr>Lake Rotorua nutrient concentrations, sampled from the epilimnion (2 m) and hypolimnion (15 m) from 19 October 2020 to 23 May 2021. Red dashed line indicates analytical detection limit. </vt:lpstr>
      <vt:lpstr>PowerPoint Presentation</vt:lpstr>
      <vt:lpstr>Rotorua daily rainfall (mm day-1) from 1 October 2020 to 31 May 2021. Sampling dates for nutrient limitation assays are indicated by open triangles.</vt:lpstr>
      <vt:lpstr>PowerPoint Presentation</vt:lpstr>
      <vt:lpstr>Toxicological effects of aluminium in relation to diel pH changes on fish and kōura </vt:lpstr>
      <vt:lpstr>Diel pH cycling in Lake Rotorua during algal blooms</vt:lpstr>
      <vt:lpstr>Osmolarity impacts on rainbow trout and kōura  </vt:lpstr>
      <vt:lpstr>No effect on osmoregulation in trout and kōura</vt:lpstr>
      <vt:lpstr>Gill histology results</vt:lpstr>
      <vt:lpstr>Respiratory impacts on rainbow trout, common bully and kōura</vt:lpstr>
      <vt:lpstr>No effect on respiration in trout, kōura and common bully</vt:lpstr>
      <vt:lpstr>Comparative total aluminium 5% hazardous concentrations (HC5) for Lake Rotorua under differing pH values based on mean dissolved organic matter concentration of 2 mg L-1 and mean water hardness of 14 mg L-1 (as CaCO3). Values were calculated using DeFrost et al. (2018) and updated by Defrost et al. (2020) multiple linear regression models.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Phytoplankton Nutrient Limitation in Lake Rotorua</dc:title>
  <dc:creator>Grant Tempero</dc:creator>
  <cp:lastModifiedBy>Esther Burnett</cp:lastModifiedBy>
  <cp:revision>25</cp:revision>
  <dcterms:created xsi:type="dcterms:W3CDTF">2022-05-23T20:32:14Z</dcterms:created>
  <dcterms:modified xsi:type="dcterms:W3CDTF">2022-07-06T04:23:32Z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A4110831</vt:lpwstr>
  </property>
  <property fmtid="{D5CDD505-2E9C-101B-9397-08002B2CF9AE}" pid="4" name="Objective-Title">
    <vt:lpwstr>TAG presentation 25 May 2022 Grant Tempero</vt:lpwstr>
  </property>
  <property fmtid="{D5CDD505-2E9C-101B-9397-08002B2CF9AE}" pid="5" name="Objective-Description">
    <vt:lpwstr>notes and presentations</vt:lpwstr>
  </property>
  <property fmtid="{D5CDD505-2E9C-101B-9397-08002B2CF9AE}" pid="6" name="Objective-CreationStamp">
    <vt:filetime>2022-05-25T03:20:00Z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2022-07-06T04:21:52Z</vt:filetime>
  </property>
  <property fmtid="{D5CDD505-2E9C-101B-9397-08002B2CF9AE}" pid="11" name="Objective-Owner">
    <vt:lpwstr>Andy Bruere</vt:lpwstr>
  </property>
  <property fmtid="{D5CDD505-2E9C-101B-9397-08002B2CF9AE}" pid="12" name="Objective-Path">
    <vt:lpwstr>EasyInfo Global Folder:'Virtual Filing Cabinet':Natural Resource Management:Integrated Catchments Programme Management:Rotorua Te Arawa Lakes Programme:Rotorua Te Arawa Lakes Programme Activity:Rotorua Te Arawa Lakes Programme - Advisory Groups:Lakes Water Quality Technical Advisory Group TAG:. Meeting Notes - Lakes Water Quality TAG:. 2022 Meeting notes Water Quality TAG:25 May 2022</vt:lpwstr>
  </property>
  <property fmtid="{D5CDD505-2E9C-101B-9397-08002B2CF9AE}" pid="13" name="Objective-Parent">
    <vt:lpwstr>25 May 2022</vt:lpwstr>
  </property>
  <property fmtid="{D5CDD505-2E9C-101B-9397-08002B2CF9AE}" pid="14" name="Objective-State">
    <vt:lpwstr>Being Edited</vt:lpwstr>
  </property>
  <property fmtid="{D5CDD505-2E9C-101B-9397-08002B2CF9AE}" pid="15" name="Objective-VersionId">
    <vt:lpwstr>vA6269725</vt:lpwstr>
  </property>
  <property fmtid="{D5CDD505-2E9C-101B-9397-08002B2CF9AE}" pid="16" name="Objective-Version">
    <vt:lpwstr>0.2</vt:lpwstr>
  </property>
  <property fmtid="{D5CDD505-2E9C-101B-9397-08002B2CF9AE}" pid="17" name="Objective-VersionNumber">
    <vt:r8>2</vt:r8>
  </property>
  <property fmtid="{D5CDD505-2E9C-101B-9397-08002B2CF9AE}" pid="18" name="Objective-VersionComment">
    <vt:lpwstr/>
  </property>
  <property fmtid="{D5CDD505-2E9C-101B-9397-08002B2CF9AE}" pid="19" name="Objective-FileNumber">
    <vt:lpwstr>4.01146</vt:lpwstr>
  </property>
  <property fmtid="{D5CDD505-2E9C-101B-9397-08002B2CF9AE}" pid="20" name="Objective-Classification">
    <vt:lpwstr>Corporate Access</vt:lpwstr>
  </property>
  <property fmtid="{D5CDD505-2E9C-101B-9397-08002B2CF9AE}" pid="21" name="Objective-Caveats">
    <vt:lpwstr/>
  </property>
  <property fmtid="{D5CDD505-2E9C-101B-9397-08002B2CF9AE}" pid="22" name="Objective-Operative Date">
    <vt:lpwstr/>
  </property>
  <property fmtid="{D5CDD505-2E9C-101B-9397-08002B2CF9AE}" pid="23" name="Objective-Author">
    <vt:lpwstr/>
  </property>
  <property fmtid="{D5CDD505-2E9C-101B-9397-08002B2CF9AE}" pid="24" name="Objective-On Behalf Of">
    <vt:lpwstr/>
  </property>
  <property fmtid="{D5CDD505-2E9C-101B-9397-08002B2CF9AE}" pid="25" name="Objective-Accela Key">
    <vt:lpwstr/>
  </property>
  <property fmtid="{D5CDD505-2E9C-101B-9397-08002B2CF9AE}" pid="26" name="Objective-Connect Creator">
    <vt:lpwstr/>
  </property>
</Properties>
</file>