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9" r:id="rId12"/>
    <p:sldId id="272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062D3-87B5-4EFF-903C-259702022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2655C-9601-4346-90BA-1BB3A1C70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ADE9C-D53D-4998-9FB5-166B39C01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3C15-5CD6-4AB8-9561-72FC5441E2A8}" type="datetimeFigureOut">
              <a:rPr lang="en-NZ" smtClean="0"/>
              <a:t>6/07/2022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56191-4FFF-41A6-8CFB-FDF19C4B1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659F4-3446-4599-A6E5-00506592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8C0-80F7-416A-9A5E-955C506BA3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092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AAFDD-7C0E-4558-A71A-9DEADF468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31224-297A-4BB2-AAB8-43F5334B5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AFEDB-E60E-4352-BDE0-F5E7589D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3C15-5CD6-4AB8-9561-72FC5441E2A8}" type="datetimeFigureOut">
              <a:rPr lang="en-NZ" smtClean="0"/>
              <a:t>6/07/2022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20CC6-2DF9-44D7-918F-996FF849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8CC98-0A80-45E0-824E-B6301EC6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8C0-80F7-416A-9A5E-955C506BA3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023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A76447-4DB4-4983-BDA6-379D7213A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1F468A-ADF3-4B7A-B8DF-F166BBD35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931B4-BCE0-4BFE-8C85-0217AD063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3C15-5CD6-4AB8-9561-72FC5441E2A8}" type="datetimeFigureOut">
              <a:rPr lang="en-NZ" smtClean="0"/>
              <a:t>6/07/2022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0A141-F6F5-4B0A-97DD-D30FD8735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7A5F2-59BB-4F23-97BB-933F4C62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8C0-80F7-416A-9A5E-955C506BA3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250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4EA55-F15B-4360-9658-74754D1CD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183F5-ADA2-4A23-B519-28E1CB979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56BEE-416A-4030-A032-125BF574A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3C15-5CD6-4AB8-9561-72FC5441E2A8}" type="datetimeFigureOut">
              <a:rPr lang="en-NZ" smtClean="0"/>
              <a:t>6/07/2022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E14A6-1DBA-4CD5-9692-CF5C5E5F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8F205-320F-4F45-9CB2-8EDD34B2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8C0-80F7-416A-9A5E-955C506BA3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952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1899A-2993-4FBD-A94A-4415F06BF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4583B-9B68-4B54-A063-9B69168BB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51817-99CC-42A6-9DB2-BE497657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3C15-5CD6-4AB8-9561-72FC5441E2A8}" type="datetimeFigureOut">
              <a:rPr lang="en-NZ" smtClean="0"/>
              <a:t>6/07/2022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EF139-E422-4979-8AE2-B4A0711E1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36482-E509-4A4D-A227-D1F597C7F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8C0-80F7-416A-9A5E-955C506BA3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504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6437-F04F-4AAA-A9D7-88683B43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85870-DFAF-42D8-891D-EE9D081C6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D8FD5-8A83-4F2D-92AF-6A24F36A3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6B6EC-EDB6-4B00-A5D4-4C4255BFD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3C15-5CD6-4AB8-9561-72FC5441E2A8}" type="datetimeFigureOut">
              <a:rPr lang="en-NZ" smtClean="0"/>
              <a:t>6/07/2022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08AE0-DF49-4ECB-902C-BF0FFA4C4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30BE5-340D-4DAF-A80A-EE4BC62C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8C0-80F7-416A-9A5E-955C506BA3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981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85EDD-1FEE-4B50-84C7-A7CB38022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A6618-870A-430C-B0E9-784186FEF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EDC0E-7979-44E2-976F-D83B717CA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E9F0B5-ADAD-4A3C-8434-BBC96BA33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66BF1B-9B51-4EA9-AF66-F976CB68C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B729EB-A1FD-402F-9D74-D4D58ACE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3C15-5CD6-4AB8-9561-72FC5441E2A8}" type="datetimeFigureOut">
              <a:rPr lang="en-NZ" smtClean="0"/>
              <a:t>6/07/2022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0EDA3C-0CEC-4F02-8F17-5BBD72294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535060-A036-4917-8462-2A48D11E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8C0-80F7-416A-9A5E-955C506BA3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137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D74A6-C70D-44E7-B2C3-6184F5807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1479FA-B02F-44DB-B4EC-AF4546494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3C15-5CD6-4AB8-9561-72FC5441E2A8}" type="datetimeFigureOut">
              <a:rPr lang="en-NZ" smtClean="0"/>
              <a:t>6/07/2022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5935B-D4B6-4C4C-BB35-AE8E8E692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84AF2-32D1-4DEA-BEA8-1232EC3F7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8C0-80F7-416A-9A5E-955C506BA3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334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3678A5-DF18-4C72-AB2B-4286E84AB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3C15-5CD6-4AB8-9561-72FC5441E2A8}" type="datetimeFigureOut">
              <a:rPr lang="en-NZ" smtClean="0"/>
              <a:t>6/07/2022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74FA3A-E2EC-45ED-ACD0-D9B9EDE1E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87AA6-BF78-4AFF-A074-982E1717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8C0-80F7-416A-9A5E-955C506BA3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586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F2FD-5A06-4164-AB9E-353B0B044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11BFB-3499-429B-9C76-73CBA6E1D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5DDE5-9347-4199-9B00-ED431CB84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F084E-2BC6-4BC9-83CE-2A28C0C51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3C15-5CD6-4AB8-9561-72FC5441E2A8}" type="datetimeFigureOut">
              <a:rPr lang="en-NZ" smtClean="0"/>
              <a:t>6/07/2022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CDA79-1945-43FB-9CE5-72D832A9E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F0106-BD99-4F0C-BFC4-6198A57A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8C0-80F7-416A-9A5E-955C506BA3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7731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A938-3C1A-4CBC-ACE2-D5246CBB8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47B04E-6DEF-49E4-B35C-AEDE7197F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3E7AE-AFE2-4F68-B2BD-9D5548E9A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C9A05-E670-45CB-84D7-BED874F63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3C15-5CD6-4AB8-9561-72FC5441E2A8}" type="datetimeFigureOut">
              <a:rPr lang="en-NZ" smtClean="0"/>
              <a:t>6/07/2022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552D3-C7AA-46D7-A1FD-FADF432B7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50F62-BC1C-43A0-B02D-3DEDEAA3F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8C0-80F7-416A-9A5E-955C506BA3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707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B65980-C284-4C9B-B040-92490ADB8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AD28C-BC7C-4B93-8640-7ED4811A4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526D9-835D-4603-9DF2-1D3D93B36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C3C15-5CD6-4AB8-9561-72FC5441E2A8}" type="datetimeFigureOut">
              <a:rPr lang="en-NZ" smtClean="0"/>
              <a:t>6/07/2022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8B761-7EC1-46FD-8B98-9E7760544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02865-050A-49E5-879A-39877FC25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AB8C0-80F7-416A-9A5E-955C506BA3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63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1335C-22E9-44F8-B985-30303E035D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Evolution of geology and groundwater-geothermal systems in the </a:t>
            </a:r>
            <a:r>
              <a:rPr lang="en-NZ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Ōkataina</a:t>
            </a:r>
            <a:r>
              <a:rPr lang="en-N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caldera groundwater catchment*</a:t>
            </a:r>
            <a:b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B0F8E-5701-4F66-B952-006FFE9662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White, P. A.</a:t>
            </a:r>
          </a:p>
          <a:p>
            <a:r>
              <a:rPr lang="en-N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Leonard, G.S.</a:t>
            </a:r>
          </a:p>
          <a:p>
            <a:r>
              <a:rPr lang="en-NZ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GNS Science</a:t>
            </a: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28BCE-FA79-49BA-91B1-9EC1B1B09E6F}"/>
              </a:ext>
            </a:extLst>
          </p:cNvPr>
          <p:cNvSpPr txBox="1"/>
          <p:nvPr/>
        </p:nvSpPr>
        <p:spPr>
          <a:xfrm>
            <a:off x="1524000" y="5349875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Submitted to the Journal of Volcanology and Geothermal Research, May 2022.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67507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DCF2-5172-4F79-B4CF-559AB05BB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3D models: period 5 and period 6: Lake </a:t>
            </a:r>
            <a:r>
              <a:rPr lang="en-NZ" dirty="0" err="1"/>
              <a:t>Haroharo</a:t>
            </a:r>
            <a:endParaRPr lang="en-NZ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E2F453D-B5C8-41B9-975D-0E2F9F377DAE}"/>
              </a:ext>
            </a:extLst>
          </p:cNvPr>
          <p:cNvCxnSpPr>
            <a:cxnSpLocks/>
          </p:cNvCxnSpPr>
          <p:nvPr/>
        </p:nvCxnSpPr>
        <p:spPr>
          <a:xfrm flipH="1">
            <a:off x="4346713" y="1254642"/>
            <a:ext cx="310347" cy="9982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4299BD-0D0D-4DB9-A1B7-1E2F342AB6D0}"/>
              </a:ext>
            </a:extLst>
          </p:cNvPr>
          <p:cNvCxnSpPr>
            <a:cxnSpLocks/>
          </p:cNvCxnSpPr>
          <p:nvPr/>
        </p:nvCxnSpPr>
        <p:spPr>
          <a:xfrm>
            <a:off x="7609370" y="1371600"/>
            <a:ext cx="1321979" cy="9982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F5F12D11-B018-4D9A-AE94-AC6780DC99D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4"/>
          <a:stretch/>
        </p:blipFill>
        <p:spPr bwMode="auto">
          <a:xfrm>
            <a:off x="1972531" y="2732568"/>
            <a:ext cx="3694622" cy="2710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D2B4FE44-9655-4768-9342-D1208DAFA0F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81"/>
          <a:stretch/>
        </p:blipFill>
        <p:spPr bwMode="auto">
          <a:xfrm>
            <a:off x="7142422" y="2697163"/>
            <a:ext cx="3405076" cy="25727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3455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317F1-F91E-4314-B18C-E9A66C8A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Period 5 – Lake </a:t>
            </a:r>
            <a:r>
              <a:rPr lang="en-NZ" dirty="0" err="1"/>
              <a:t>Haroharo</a:t>
            </a:r>
            <a:r>
              <a:rPr lang="en-NZ" dirty="0"/>
              <a:t>, groundwater and geothermal systems: most probably associated with lake shores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2B4F5-1C07-4D70-8204-35209054D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E63DF1-0A58-448A-AF31-36ED9682F10F}"/>
              </a:ext>
            </a:extLst>
          </p:cNvPr>
          <p:cNvGrpSpPr/>
          <p:nvPr/>
        </p:nvGrpSpPr>
        <p:grpSpPr>
          <a:xfrm>
            <a:off x="4171950" y="1804987"/>
            <a:ext cx="3848100" cy="3248025"/>
            <a:chOff x="0" y="0"/>
            <a:chExt cx="5500370" cy="4676775"/>
          </a:xfrm>
        </p:grpSpPr>
        <p:pic>
          <p:nvPicPr>
            <p:cNvPr id="5" name="Picture 4" descr="Diagram, map&#10;&#10;Description automatically generated">
              <a:extLst>
                <a:ext uri="{FF2B5EF4-FFF2-40B4-BE49-F238E27FC236}">
                  <a16:creationId xmlns:a16="http://schemas.microsoft.com/office/drawing/2014/main" id="{20794BA6-8408-453A-B13B-D0E82E59B8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6" t="7826" r="23750" b="4845"/>
            <a:stretch/>
          </p:blipFill>
          <p:spPr bwMode="auto">
            <a:xfrm>
              <a:off x="0" y="0"/>
              <a:ext cx="5500370" cy="46767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A6080B8-EB2C-406A-814A-ED4A11E63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180" y="678180"/>
              <a:ext cx="576000" cy="491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9425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DCF2-5172-4F79-B4CF-559AB05BB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3D models: period 7 and period 8: </a:t>
            </a:r>
            <a:r>
              <a:rPr lang="en-NZ" dirty="0" err="1"/>
              <a:t>Haroharo</a:t>
            </a:r>
            <a:r>
              <a:rPr lang="en-NZ" dirty="0"/>
              <a:t> and </a:t>
            </a:r>
            <a:r>
              <a:rPr lang="en-NZ" dirty="0" err="1"/>
              <a:t>Tarawera</a:t>
            </a:r>
            <a:r>
              <a:rPr lang="en-NZ" dirty="0"/>
              <a:t> infill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E2F453D-B5C8-41B9-975D-0E2F9F377DAE}"/>
              </a:ext>
            </a:extLst>
          </p:cNvPr>
          <p:cNvCxnSpPr>
            <a:cxnSpLocks/>
          </p:cNvCxnSpPr>
          <p:nvPr/>
        </p:nvCxnSpPr>
        <p:spPr>
          <a:xfrm flipH="1">
            <a:off x="4912242" y="1191574"/>
            <a:ext cx="429851" cy="145593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4299BD-0D0D-4DB9-A1B7-1E2F342AB6D0}"/>
              </a:ext>
            </a:extLst>
          </p:cNvPr>
          <p:cNvCxnSpPr>
            <a:cxnSpLocks/>
          </p:cNvCxnSpPr>
          <p:nvPr/>
        </p:nvCxnSpPr>
        <p:spPr>
          <a:xfrm>
            <a:off x="8016949" y="1027906"/>
            <a:ext cx="988828" cy="15026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132ABF8-B500-453A-B5A4-CBA4DF002C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60" y="2955851"/>
            <a:ext cx="4014396" cy="2457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F11F35-FE7B-4088-AE4A-98118B5EB1C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23" y="2955852"/>
            <a:ext cx="3522109" cy="2269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478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569F5-A777-4E8F-9EF6-0813335A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FC0B7-5818-4F19-863E-8047DAF74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721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91B8-BD3F-4545-B2C5-C25A6962B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Study area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C861A0-B01F-4375-9E5D-62B95257DD8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4" t="2463" r="12846"/>
          <a:stretch/>
        </p:blipFill>
        <p:spPr bwMode="auto">
          <a:xfrm>
            <a:off x="3835877" y="1825625"/>
            <a:ext cx="4520245" cy="4351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862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91B8-BD3F-4545-B2C5-C25A6962B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Okataina</a:t>
            </a:r>
            <a:r>
              <a:rPr lang="en-NZ" dirty="0"/>
              <a:t> groundwater catchment</a:t>
            </a:r>
          </a:p>
        </p:txBody>
      </p:sp>
      <p:pic>
        <p:nvPicPr>
          <p:cNvPr id="4" name="Content Placeholder 3" descr="Map&#10;&#10;Description automatically generated">
            <a:extLst>
              <a:ext uri="{FF2B5EF4-FFF2-40B4-BE49-F238E27FC236}">
                <a16:creationId xmlns:a16="http://schemas.microsoft.com/office/drawing/2014/main" id="{C11600E2-559F-4AD1-B642-63904648D3C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6" r="22625" b="81"/>
          <a:stretch/>
        </p:blipFill>
        <p:spPr bwMode="auto">
          <a:xfrm>
            <a:off x="3797836" y="1825625"/>
            <a:ext cx="4596327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6795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91B8-BD3F-4545-B2C5-C25A6962B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Okataina</a:t>
            </a:r>
            <a:r>
              <a:rPr lang="en-NZ" dirty="0"/>
              <a:t> groundwater catchment: cold and hot features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63E00F-5AD5-4EBF-B749-82B7D80A7AC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422" r="7795"/>
          <a:stretch/>
        </p:blipFill>
        <p:spPr bwMode="auto">
          <a:xfrm>
            <a:off x="2341996" y="1825625"/>
            <a:ext cx="7508007" cy="4351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738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91B8-BD3F-4545-B2C5-C25A6962B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Models developed in eight periods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DF7F18-CBEF-4A8E-BCDD-115FE6A62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598072"/>
              </p:ext>
            </p:extLst>
          </p:nvPr>
        </p:nvGraphicFramePr>
        <p:xfrm>
          <a:off x="4582191" y="1825625"/>
          <a:ext cx="3753425" cy="4667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983">
                  <a:extLst>
                    <a:ext uri="{9D8B030D-6E8A-4147-A177-3AD203B41FA5}">
                      <a16:colId xmlns:a16="http://schemas.microsoft.com/office/drawing/2014/main" val="65473297"/>
                    </a:ext>
                  </a:extLst>
                </a:gridCol>
                <a:gridCol w="1024599">
                  <a:extLst>
                    <a:ext uri="{9D8B030D-6E8A-4147-A177-3AD203B41FA5}">
                      <a16:colId xmlns:a16="http://schemas.microsoft.com/office/drawing/2014/main" val="3635756541"/>
                    </a:ext>
                  </a:extLst>
                </a:gridCol>
                <a:gridCol w="1024599">
                  <a:extLst>
                    <a:ext uri="{9D8B030D-6E8A-4147-A177-3AD203B41FA5}">
                      <a16:colId xmlns:a16="http://schemas.microsoft.com/office/drawing/2014/main" val="3743717900"/>
                    </a:ext>
                  </a:extLst>
                </a:gridCol>
                <a:gridCol w="392366">
                  <a:extLst>
                    <a:ext uri="{9D8B030D-6E8A-4147-A177-3AD203B41FA5}">
                      <a16:colId xmlns:a16="http://schemas.microsoft.com/office/drawing/2014/main" val="418242212"/>
                    </a:ext>
                  </a:extLst>
                </a:gridCol>
                <a:gridCol w="463939">
                  <a:extLst>
                    <a:ext uri="{9D8B030D-6E8A-4147-A177-3AD203B41FA5}">
                      <a16:colId xmlns:a16="http://schemas.microsoft.com/office/drawing/2014/main" val="2711893470"/>
                    </a:ext>
                  </a:extLst>
                </a:gridCol>
                <a:gridCol w="463939">
                  <a:extLst>
                    <a:ext uri="{9D8B030D-6E8A-4147-A177-3AD203B41FA5}">
                      <a16:colId xmlns:a16="http://schemas.microsoft.com/office/drawing/2014/main" val="1285457731"/>
                    </a:ext>
                  </a:extLst>
                </a:gridCol>
              </a:tblGrid>
              <a:tr h="636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Phase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Period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Major surficial geological units, and main lithology, at the ground surface in the study area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Quaternary Oxygen Isotope Stage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Age at end of Quaternary Oxygen Isotope Stage (ka)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Sea level, relative to current sea level (approximate, m)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extLst>
                  <a:ext uri="{0D108BD9-81ED-4DB2-BD59-A6C34878D82A}">
                    <a16:rowId xmlns:a16="http://schemas.microsoft.com/office/drawing/2014/main" val="3313611652"/>
                  </a:ext>
                </a:extLst>
              </a:tr>
              <a:tr h="54467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Infill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8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Haroharo Subgroup rhyolites (Q1o) and Mount Tarawera Subgroup rhyolites (Q1w); Holocene sediments (Q1a)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Q1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0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600">
                          <a:effectLst/>
                        </a:rPr>
                        <a:t>0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extLst>
                  <a:ext uri="{0D108BD9-81ED-4DB2-BD59-A6C34878D82A}">
                    <a16:rowId xmlns:a16="http://schemas.microsoft.com/office/drawing/2014/main" val="1311347627"/>
                  </a:ext>
                </a:extLst>
              </a:tr>
              <a:tr h="45312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7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Haroharo Subgroup rhyolites (Q2o, Q3o) and Mount Tarawera Subgroup rhyolites (Q2w);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Q2, Q3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12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600">
                          <a:effectLst/>
                        </a:rPr>
                        <a:t>-120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extLst>
                  <a:ext uri="{0D108BD9-81ED-4DB2-BD59-A6C34878D82A}">
                    <a16:rowId xmlns:a16="http://schemas.microsoft.com/office/drawing/2014/main" val="589677711"/>
                  </a:ext>
                </a:extLst>
              </a:tr>
              <a:tr h="2848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Penultimate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6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Mangaone Subgroup pyroclastic fan and fall deposits (Q3z)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Q3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24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600">
                          <a:effectLst/>
                        </a:rPr>
                        <a:t>-90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extLst>
                  <a:ext uri="{0D108BD9-81ED-4DB2-BD59-A6C34878D82A}">
                    <a16:rowId xmlns:a16="http://schemas.microsoft.com/office/drawing/2014/main" val="2326353916"/>
                  </a:ext>
                </a:extLst>
              </a:tr>
              <a:tr h="636223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5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Rotoiti caldera with Rotoiti Formation ignimbrite (Q4zR), Earthquake Flat Formation ignimbrite (Q4zE) and lake sediments (mQk)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 dirty="0">
                          <a:effectLst/>
                        </a:rPr>
                        <a:t>Q4</a:t>
                      </a:r>
                      <a:endParaRPr lang="en-NZ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59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600">
                          <a:effectLst/>
                        </a:rPr>
                        <a:t>-80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extLst>
                  <a:ext uri="{0D108BD9-81ED-4DB2-BD59-A6C34878D82A}">
                    <a16:rowId xmlns:a16="http://schemas.microsoft.com/office/drawing/2014/main" val="68289295"/>
                  </a:ext>
                </a:extLst>
              </a:tr>
              <a:tr h="72777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Matahina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4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Kaingaroa Formation (Q7k)* and Mamaku Plateau Formation (Q7u) ignimbrites*, dacite lava domes (mQz) including Puhipuhi Formation, and Ohakuri Formation ignimbrite (Q7o) 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Q7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186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600">
                          <a:effectLst/>
                        </a:rPr>
                        <a:t>-80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extLst>
                  <a:ext uri="{0D108BD9-81ED-4DB2-BD59-A6C34878D82A}">
                    <a16:rowId xmlns:a16="http://schemas.microsoft.com/office/drawing/2014/main" val="3057036570"/>
                  </a:ext>
                </a:extLst>
              </a:tr>
              <a:tr h="28485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3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Matahina Formation ignimbrite (Q9z)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Q9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303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600">
                          <a:effectLst/>
                        </a:rPr>
                        <a:t>-50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extLst>
                  <a:ext uri="{0D108BD9-81ED-4DB2-BD59-A6C34878D82A}">
                    <a16:rowId xmlns:a16="http://schemas.microsoft.com/office/drawing/2014/main" val="4165361064"/>
                  </a:ext>
                </a:extLst>
              </a:tr>
              <a:tr h="2848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Proto-KWG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2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Whakamaru Group ignimbrites (Q9w)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Q9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303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600">
                          <a:effectLst/>
                        </a:rPr>
                        <a:t>-50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extLst>
                  <a:ext uri="{0D108BD9-81ED-4DB2-BD59-A6C34878D82A}">
                    <a16:rowId xmlns:a16="http://schemas.microsoft.com/office/drawing/2014/main" val="1064570817"/>
                  </a:ext>
                </a:extLst>
              </a:tr>
              <a:tr h="361569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1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Ōkataina Group rhyolite lava (pQ9) and Manawahe Formation dacite lava (Qvd)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pre-Q9 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339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-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extLst>
                  <a:ext uri="{0D108BD9-81ED-4DB2-BD59-A6C34878D82A}">
                    <a16:rowId xmlns:a16="http://schemas.microsoft.com/office/drawing/2014/main" val="486191444"/>
                  </a:ext>
                </a:extLst>
              </a:tr>
              <a:tr h="453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 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1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Basement greywacke (Cretaceous and Jurassic) and Pliocene andesite (Pva; e.g., Moutoki Island)*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-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>
                          <a:effectLst/>
                        </a:rPr>
                        <a:t>-</a:t>
                      </a:r>
                      <a:endParaRPr lang="en-NZ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500" dirty="0">
                          <a:effectLst/>
                        </a:rPr>
                        <a:t>-</a:t>
                      </a:r>
                      <a:endParaRPr lang="en-NZ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97" marR="35897" marT="0" marB="0" anchor="ctr"/>
                </a:tc>
                <a:extLst>
                  <a:ext uri="{0D108BD9-81ED-4DB2-BD59-A6C34878D82A}">
                    <a16:rowId xmlns:a16="http://schemas.microsoft.com/office/drawing/2014/main" val="1928876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76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91B8-BD3F-4545-B2C5-C25A6962B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Greater </a:t>
            </a:r>
            <a:r>
              <a:rPr lang="en-NZ" dirty="0" err="1"/>
              <a:t>Tarawera</a:t>
            </a:r>
            <a:r>
              <a:rPr lang="en-NZ" dirty="0"/>
              <a:t> catchment – groundwater and surface water flows*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6FDB004-3988-41E1-900A-D002AD88DB8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1" t="-1401" r="-855" b="-1597"/>
          <a:stretch/>
        </p:blipFill>
        <p:spPr bwMode="auto">
          <a:xfrm>
            <a:off x="3224878" y="1948568"/>
            <a:ext cx="4717643" cy="2719125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BE1159-FE5F-4A91-B1D8-57513C31CFB4}"/>
              </a:ext>
            </a:extLst>
          </p:cNvPr>
          <p:cNvSpPr txBox="1"/>
          <p:nvPr/>
        </p:nvSpPr>
        <p:spPr>
          <a:xfrm>
            <a:off x="1124392" y="5372544"/>
            <a:ext cx="87319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200" dirty="0">
                <a:latin typeface="Arial" panose="020B0604020202020204" pitchFamily="34" charset="0"/>
              </a:rPr>
              <a:t>* GNS work for BOPRC: </a:t>
            </a:r>
          </a:p>
          <a:p>
            <a:r>
              <a:rPr lang="en-N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White, P.A., Mourot, F., Toews, M.W., Davids, B., 2020. Catchment boundaries of lakes in the greater Lake </a:t>
            </a:r>
            <a:r>
              <a:rPr lang="en-NZ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Tarawera</a:t>
            </a:r>
            <a:r>
              <a:rPr lang="en-N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area. GNS Science consultancy report 2018/188 for BOPRC. 39 p.</a:t>
            </a:r>
          </a:p>
          <a:p>
            <a:r>
              <a:rPr lang="en-N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White, P.A., Toews, M.W., Tschritter, C., Lovett, A.P., 2016a. Nitrogen discharge from the groundwater system to lakes and streams in the greater Lake </a:t>
            </a:r>
            <a:r>
              <a:rPr lang="en-NZ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Tarawera</a:t>
            </a:r>
            <a:r>
              <a:rPr lang="en-N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catchment. GNS Science consultancy report 2015/108 for BOPRC. 81 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0283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91B8-BD3F-4545-B2C5-C25A6962B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Age of geothermal systems – a </a:t>
            </a:r>
            <a:r>
              <a:rPr lang="en-NZ" dirty="0" err="1"/>
              <a:t>palaeo</a:t>
            </a:r>
            <a:r>
              <a:rPr lang="en-NZ" dirty="0"/>
              <a:t>-chronometer?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2318BB-1EF3-4DBA-9F31-5605C22867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914561"/>
              </p:ext>
            </p:extLst>
          </p:nvPr>
        </p:nvGraphicFramePr>
        <p:xfrm>
          <a:off x="2328531" y="1807535"/>
          <a:ext cx="6774682" cy="4369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4863">
                  <a:extLst>
                    <a:ext uri="{9D8B030D-6E8A-4147-A177-3AD203B41FA5}">
                      <a16:colId xmlns:a16="http://schemas.microsoft.com/office/drawing/2014/main" val="243383286"/>
                    </a:ext>
                  </a:extLst>
                </a:gridCol>
                <a:gridCol w="742671">
                  <a:extLst>
                    <a:ext uri="{9D8B030D-6E8A-4147-A177-3AD203B41FA5}">
                      <a16:colId xmlns:a16="http://schemas.microsoft.com/office/drawing/2014/main" val="1779386489"/>
                    </a:ext>
                  </a:extLst>
                </a:gridCol>
                <a:gridCol w="282198">
                  <a:extLst>
                    <a:ext uri="{9D8B030D-6E8A-4147-A177-3AD203B41FA5}">
                      <a16:colId xmlns:a16="http://schemas.microsoft.com/office/drawing/2014/main" val="4003290610"/>
                    </a:ext>
                  </a:extLst>
                </a:gridCol>
                <a:gridCol w="645472">
                  <a:extLst>
                    <a:ext uri="{9D8B030D-6E8A-4147-A177-3AD203B41FA5}">
                      <a16:colId xmlns:a16="http://schemas.microsoft.com/office/drawing/2014/main" val="2794367258"/>
                    </a:ext>
                  </a:extLst>
                </a:gridCol>
                <a:gridCol w="645472">
                  <a:extLst>
                    <a:ext uri="{9D8B030D-6E8A-4147-A177-3AD203B41FA5}">
                      <a16:colId xmlns:a16="http://schemas.microsoft.com/office/drawing/2014/main" val="2298822621"/>
                    </a:ext>
                  </a:extLst>
                </a:gridCol>
                <a:gridCol w="484382">
                  <a:extLst>
                    <a:ext uri="{9D8B030D-6E8A-4147-A177-3AD203B41FA5}">
                      <a16:colId xmlns:a16="http://schemas.microsoft.com/office/drawing/2014/main" val="1282359953"/>
                    </a:ext>
                  </a:extLst>
                </a:gridCol>
                <a:gridCol w="591590">
                  <a:extLst>
                    <a:ext uri="{9D8B030D-6E8A-4147-A177-3AD203B41FA5}">
                      <a16:colId xmlns:a16="http://schemas.microsoft.com/office/drawing/2014/main" val="2159834991"/>
                    </a:ext>
                  </a:extLst>
                </a:gridCol>
                <a:gridCol w="774570">
                  <a:extLst>
                    <a:ext uri="{9D8B030D-6E8A-4147-A177-3AD203B41FA5}">
                      <a16:colId xmlns:a16="http://schemas.microsoft.com/office/drawing/2014/main" val="2248787134"/>
                    </a:ext>
                  </a:extLst>
                </a:gridCol>
                <a:gridCol w="1543464">
                  <a:extLst>
                    <a:ext uri="{9D8B030D-6E8A-4147-A177-3AD203B41FA5}">
                      <a16:colId xmlns:a16="http://schemas.microsoft.com/office/drawing/2014/main" val="2824532641"/>
                    </a:ext>
                  </a:extLst>
                </a:gridCol>
              </a:tblGrid>
              <a:tr h="16865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 dirty="0">
                          <a:effectLst/>
                        </a:rPr>
                        <a:t>Geothermal field</a:t>
                      </a:r>
                      <a:endParaRPr lang="en-N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Phase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Period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Spring chloride (mg/L)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P</a:t>
                      </a:r>
                      <a:r>
                        <a:rPr lang="en-NZ" sz="800" baseline="-25000">
                          <a:effectLst/>
                        </a:rPr>
                        <a:t>m </a:t>
                      </a:r>
                      <a:r>
                        <a:rPr lang="en-NZ" sz="800">
                          <a:effectLst/>
                        </a:rPr>
                        <a:t>(%)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Source (geology association)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extLst>
                  <a:ext uri="{0D108BD9-81ED-4DB2-BD59-A6C34878D82A}">
                    <a16:rowId xmlns:a16="http://schemas.microsoft.com/office/drawing/2014/main" val="643609120"/>
                  </a:ext>
                </a:extLst>
              </a:tr>
              <a:tr h="543013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Median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Standard deviation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n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Median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Standard deviation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833895"/>
                  </a:ext>
                </a:extLst>
              </a:tr>
              <a:tr h="281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Tikorangi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Infill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7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no data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no data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within </a:t>
                      </a:r>
                      <a:r>
                        <a:rPr lang="en-NZ" sz="900">
                          <a:effectLst/>
                        </a:rPr>
                        <a:t>Rotoiti caldera</a:t>
                      </a:r>
                      <a:r>
                        <a:rPr lang="en-NZ" sz="800">
                          <a:effectLst/>
                        </a:rPr>
                        <a:t>; Period 7 geological unit (Nairn, 2002)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extLst>
                  <a:ext uri="{0D108BD9-81ED-4DB2-BD59-A6C34878D82A}">
                    <a16:rowId xmlns:a16="http://schemas.microsoft.com/office/drawing/2014/main" val="3752659702"/>
                  </a:ext>
                </a:extLst>
              </a:tr>
              <a:tr h="268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Pink Terraces</a:t>
                      </a:r>
                      <a:r>
                        <a:rPr lang="en-NZ" sz="800" baseline="30000">
                          <a:effectLst/>
                        </a:rPr>
                        <a:t>1,2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5-6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687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162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21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21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5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within Ōkataina caldera complex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extLst>
                  <a:ext uri="{0D108BD9-81ED-4DB2-BD59-A6C34878D82A}">
                    <a16:rowId xmlns:a16="http://schemas.microsoft.com/office/drawing/2014/main" val="3097901975"/>
                  </a:ext>
                </a:extLst>
              </a:tr>
              <a:tr h="268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Waimangu</a:t>
                      </a:r>
                      <a:r>
                        <a:rPr lang="en-NZ" sz="800" baseline="30000">
                          <a:effectLst/>
                        </a:rPr>
                        <a:t>1,2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Penultimate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5-6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662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190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80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21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6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within Ōkataina caldera complex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extLst>
                  <a:ext uri="{0D108BD9-81ED-4DB2-BD59-A6C34878D82A}">
                    <a16:rowId xmlns:a16="http://schemas.microsoft.com/office/drawing/2014/main" val="363657435"/>
                  </a:ext>
                </a:extLst>
              </a:tr>
              <a:tr h="160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Waiotapu</a:t>
                      </a:r>
                      <a:r>
                        <a:rPr lang="en-NZ" sz="800" baseline="30000">
                          <a:effectLst/>
                        </a:rPr>
                        <a:t>3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5-6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559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369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55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17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11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Lake Reporoa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extLst>
                  <a:ext uri="{0D108BD9-81ED-4DB2-BD59-A6C34878D82A}">
                    <a16:rowId xmlns:a16="http://schemas.microsoft.com/office/drawing/2014/main" val="2146391089"/>
                  </a:ext>
                </a:extLst>
              </a:tr>
              <a:tr h="268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Rotoiti (Centre Basin)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5-6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500</a:t>
                      </a:r>
                      <a:r>
                        <a:rPr lang="en-NZ" sz="800" baseline="30000">
                          <a:effectLst/>
                        </a:rPr>
                        <a:t>6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na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na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16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na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Post-24k </a:t>
                      </a:r>
                      <a:r>
                        <a:rPr lang="en-NZ" sz="900">
                          <a:effectLst/>
                        </a:rPr>
                        <a:t>Rotoiti caldera</a:t>
                      </a:r>
                      <a:r>
                        <a:rPr lang="en-NZ" sz="800">
                          <a:effectLst/>
                        </a:rPr>
                        <a:t> 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extLst>
                  <a:ext uri="{0D108BD9-81ED-4DB2-BD59-A6C34878D82A}">
                    <a16:rowId xmlns:a16="http://schemas.microsoft.com/office/drawing/2014/main" val="972254851"/>
                  </a:ext>
                </a:extLst>
              </a:tr>
              <a:tr h="268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Tarawera (Te Rata)</a:t>
                      </a:r>
                      <a:r>
                        <a:rPr lang="en-NZ" sz="800" baseline="30000">
                          <a:effectLst/>
                        </a:rPr>
                        <a:t>1,2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5-6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421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96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17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13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3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within Ōkataina caldera complex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extLst>
                  <a:ext uri="{0D108BD9-81ED-4DB2-BD59-A6C34878D82A}">
                    <a16:rowId xmlns:a16="http://schemas.microsoft.com/office/drawing/2014/main" val="602312402"/>
                  </a:ext>
                </a:extLst>
              </a:tr>
              <a:tr h="160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Waitangi</a:t>
                      </a:r>
                      <a:r>
                        <a:rPr lang="en-NZ" sz="800" baseline="30000">
                          <a:effectLst/>
                        </a:rPr>
                        <a:t>1,4,5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5-6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356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7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8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11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0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within </a:t>
                      </a:r>
                      <a:r>
                        <a:rPr lang="en-NZ" sz="900">
                          <a:effectLst/>
                        </a:rPr>
                        <a:t>Rotoiti caldera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extLst>
                  <a:ext uri="{0D108BD9-81ED-4DB2-BD59-A6C34878D82A}">
                    <a16:rowId xmlns:a16="http://schemas.microsoft.com/office/drawing/2014/main" val="2590742071"/>
                  </a:ext>
                </a:extLst>
              </a:tr>
              <a:tr h="160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Patiti</a:t>
                      </a:r>
                      <a:r>
                        <a:rPr lang="en-NZ" sz="800" baseline="30000">
                          <a:effectLst/>
                        </a:rPr>
                        <a:t>2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Matahina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3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230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23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3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7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1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Matahina caldera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extLst>
                  <a:ext uri="{0D108BD9-81ED-4DB2-BD59-A6C34878D82A}">
                    <a16:rowId xmlns:a16="http://schemas.microsoft.com/office/drawing/2014/main" val="1592290604"/>
                  </a:ext>
                </a:extLst>
              </a:tr>
              <a:tr h="160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Haumi</a:t>
                      </a:r>
                      <a:r>
                        <a:rPr lang="en-NZ" sz="800" baseline="30000">
                          <a:effectLst/>
                        </a:rPr>
                        <a:t>2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3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156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22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2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5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1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Matahina caldera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extLst>
                  <a:ext uri="{0D108BD9-81ED-4DB2-BD59-A6C34878D82A}">
                    <a16:rowId xmlns:a16="http://schemas.microsoft.com/office/drawing/2014/main" val="1097945953"/>
                  </a:ext>
                </a:extLst>
              </a:tr>
              <a:tr h="268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Waikite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3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154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44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18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5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1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KWG bounding fault (south; Kapenga depression)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extLst>
                  <a:ext uri="{0D108BD9-81ED-4DB2-BD59-A6C34878D82A}">
                    <a16:rowId xmlns:a16="http://schemas.microsoft.com/office/drawing/2014/main" val="3327246651"/>
                  </a:ext>
                </a:extLst>
              </a:tr>
              <a:tr h="268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Tarawera/Ōkataina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3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no data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no data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Matahina caldera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extLst>
                  <a:ext uri="{0D108BD9-81ED-4DB2-BD59-A6C34878D82A}">
                    <a16:rowId xmlns:a16="http://schemas.microsoft.com/office/drawing/2014/main" val="1415473321"/>
                  </a:ext>
                </a:extLst>
              </a:tr>
              <a:tr h="268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Tarawera (Te Puha)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3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no data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no data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Matahina caldera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extLst>
                  <a:ext uri="{0D108BD9-81ED-4DB2-BD59-A6C34878D82A}">
                    <a16:rowId xmlns:a16="http://schemas.microsoft.com/office/drawing/2014/main" val="242818703"/>
                  </a:ext>
                </a:extLst>
              </a:tr>
              <a:tr h="268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Mangakotukutuku</a:t>
                      </a:r>
                      <a:r>
                        <a:rPr lang="en-NZ" sz="800" baseline="30000">
                          <a:effectLst/>
                        </a:rPr>
                        <a:t>4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Proto-KWG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1-2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120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48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3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4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1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KWG bounding fault (north)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extLst>
                  <a:ext uri="{0D108BD9-81ED-4DB2-BD59-A6C34878D82A}">
                    <a16:rowId xmlns:a16="http://schemas.microsoft.com/office/drawing/2014/main" val="1488389903"/>
                  </a:ext>
                </a:extLst>
              </a:tr>
              <a:tr h="160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Waiaute</a:t>
                      </a:r>
                      <a:r>
                        <a:rPr lang="en-NZ" sz="800" baseline="30000">
                          <a:effectLst/>
                        </a:rPr>
                        <a:t>4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1-2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33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22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6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1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1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KWG bounding fault (south)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extLst>
                  <a:ext uri="{0D108BD9-81ED-4DB2-BD59-A6C34878D82A}">
                    <a16:rowId xmlns:a16="http://schemas.microsoft.com/office/drawing/2014/main" val="3597696703"/>
                  </a:ext>
                </a:extLst>
              </a:tr>
              <a:tr h="160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Rotoma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1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no data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no data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Period 1 geological units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extLst>
                  <a:ext uri="{0D108BD9-81ED-4DB2-BD59-A6C34878D82A}">
                    <a16:rowId xmlns:a16="http://schemas.microsoft.com/office/drawing/2014/main" val="868350369"/>
                  </a:ext>
                </a:extLst>
              </a:tr>
              <a:tr h="268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Tarawera River (unnamed)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1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no data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>
                          <a:effectLst/>
                        </a:rPr>
                        <a:t>no data</a:t>
                      </a:r>
                      <a:endParaRPr lang="en-N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800" dirty="0">
                          <a:effectLst/>
                        </a:rPr>
                        <a:t>Proto-</a:t>
                      </a:r>
                      <a:r>
                        <a:rPr lang="en-NZ" sz="800" dirty="0" err="1">
                          <a:effectLst/>
                        </a:rPr>
                        <a:t>Tarawera</a:t>
                      </a:r>
                      <a:r>
                        <a:rPr lang="en-NZ" sz="800" dirty="0">
                          <a:effectLst/>
                        </a:rPr>
                        <a:t> River</a:t>
                      </a:r>
                      <a:endParaRPr lang="en-N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85" marR="57585" marT="0" marB="0" anchor="ctr"/>
                </a:tc>
                <a:extLst>
                  <a:ext uri="{0D108BD9-81ED-4DB2-BD59-A6C34878D82A}">
                    <a16:rowId xmlns:a16="http://schemas.microsoft.com/office/drawing/2014/main" val="2211763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73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DCF2-5172-4F79-B4CF-559AB05BB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3D models: period 1 and period 2: </a:t>
            </a:r>
            <a:r>
              <a:rPr lang="en-NZ" dirty="0" err="1"/>
              <a:t>Kapenga</a:t>
            </a:r>
            <a:r>
              <a:rPr lang="en-NZ" dirty="0"/>
              <a:t>-Whakatane Graben</a:t>
            </a:r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6A123F34-74DF-42E0-A623-A9ECADE8BB8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27" y="2833093"/>
            <a:ext cx="4217414" cy="2990775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0235693-DA04-40B8-8698-FD11EE561AA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15" y="3084885"/>
            <a:ext cx="4540885" cy="273898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E2F453D-B5C8-41B9-975D-0E2F9F377DAE}"/>
              </a:ext>
            </a:extLst>
          </p:cNvPr>
          <p:cNvCxnSpPr>
            <a:cxnSpLocks/>
          </p:cNvCxnSpPr>
          <p:nvPr/>
        </p:nvCxnSpPr>
        <p:spPr>
          <a:xfrm flipH="1">
            <a:off x="4272284" y="1690688"/>
            <a:ext cx="310347" cy="9982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4299BD-0D0D-4DB9-A1B7-1E2F342AB6D0}"/>
              </a:ext>
            </a:extLst>
          </p:cNvPr>
          <p:cNvCxnSpPr>
            <a:cxnSpLocks/>
          </p:cNvCxnSpPr>
          <p:nvPr/>
        </p:nvCxnSpPr>
        <p:spPr>
          <a:xfrm>
            <a:off x="7609371" y="1605517"/>
            <a:ext cx="1258182" cy="12275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73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DCF2-5172-4F79-B4CF-559AB05BB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3D models: period 3 and period 4: Lake Matahina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E2F453D-B5C8-41B9-975D-0E2F9F377DAE}"/>
              </a:ext>
            </a:extLst>
          </p:cNvPr>
          <p:cNvCxnSpPr>
            <a:cxnSpLocks/>
          </p:cNvCxnSpPr>
          <p:nvPr/>
        </p:nvCxnSpPr>
        <p:spPr>
          <a:xfrm flipH="1">
            <a:off x="4346713" y="1254642"/>
            <a:ext cx="310347" cy="9982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4299BD-0D0D-4DB9-A1B7-1E2F342AB6D0}"/>
              </a:ext>
            </a:extLst>
          </p:cNvPr>
          <p:cNvCxnSpPr>
            <a:cxnSpLocks/>
          </p:cNvCxnSpPr>
          <p:nvPr/>
        </p:nvCxnSpPr>
        <p:spPr>
          <a:xfrm>
            <a:off x="7609370" y="1371600"/>
            <a:ext cx="1321979" cy="9982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857E3E3A-EF5A-42D7-930C-13464C199BF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" r="18341" b="1"/>
          <a:stretch/>
        </p:blipFill>
        <p:spPr bwMode="auto">
          <a:xfrm>
            <a:off x="1551002" y="2959270"/>
            <a:ext cx="3935398" cy="25729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hart, surface chart&#10;&#10;Description automatically generated">
            <a:extLst>
              <a:ext uri="{FF2B5EF4-FFF2-40B4-BE49-F238E27FC236}">
                <a16:creationId xmlns:a16="http://schemas.microsoft.com/office/drawing/2014/main" id="{7B9EF0CB-883D-45B4-9298-814FDA4E680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" r="16350"/>
          <a:stretch/>
        </p:blipFill>
        <p:spPr bwMode="auto">
          <a:xfrm>
            <a:off x="6876185" y="2892056"/>
            <a:ext cx="3935398" cy="2732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9317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BFB6F7442CDB4D47AAEFFE50118F3370" version="1.0.0">
  <systemFields>
    <field name="Objective-Id">
      <value order="0">A4110829</value>
    </field>
    <field name="Objective-Title">
      <value order="0">Okataina paper summary Paul White</value>
    </field>
    <field name="Objective-Description">
      <value order="0">notes and presentations</value>
    </field>
    <field name="Objective-CreationStamp">
      <value order="0">2022-05-25T21:15:00Z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2022-07-06T04:21:15Z</value>
    </field>
    <field name="Objective-Owner">
      <value order="0">Andy Bruere</value>
    </field>
    <field name="Objective-Path">
      <value order="0">EasyInfo Global Folder:'Virtual Filing Cabinet':Natural Resource Management:Integrated Catchments Programme Management:Rotorua Te Arawa Lakes Programme:Rotorua Te Arawa Lakes Programme Activity:Rotorua Te Arawa Lakes Programme - Advisory Groups:Lakes Water Quality Technical Advisory Group TAG:. Meeting Notes - Lakes Water Quality TAG:. 2022 Meeting notes Water Quality TAG:25 May 2022</value>
    </field>
    <field name="Objective-Parent">
      <value order="0">25 May 2022</value>
    </field>
    <field name="Objective-State">
      <value order="0">Being Edited</value>
    </field>
    <field name="Objective-VersionId">
      <value order="0">vA6269724</value>
    </field>
    <field name="Objective-Version">
      <value order="0">0.2</value>
    </field>
    <field name="Objective-VersionNumber">
      <value order="0">2</value>
    </field>
    <field name="Objective-VersionComment">
      <value order="0"/>
    </field>
    <field name="Objective-FileNumber">
      <value order="0">4.01146</value>
    </field>
    <field name="Objective-Classification">
      <value order="0">Corporate Access</value>
    </field>
    <field name="Objective-Caveats">
      <value order="0"/>
    </field>
  </systemFields>
  <catalogues>
    <catalogue name="Planning, Control And Reporting Type Catalogue" type="type" ori="id:cA23">
      <field name="Objective-Operative Date">
        <value order="0"/>
      </field>
      <field name="Objective-Author">
        <value order="0"/>
      </field>
      <field name="Objective-On Behalf Of">
        <value order="0"/>
      </field>
      <field name="Objective-Accela Key">
        <value order="0"/>
      </field>
      <field name="Objective-Connect Creator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711</Words>
  <Application>Microsoft Office PowerPoint</Application>
  <PresentationFormat>Widescreen</PresentationFormat>
  <Paragraphs>206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Evolution of geology and groundwater-geothermal systems in the Ōkataina caldera groundwater catchment* </vt:lpstr>
      <vt:lpstr>Study area</vt:lpstr>
      <vt:lpstr>Okataina groundwater catchment</vt:lpstr>
      <vt:lpstr>Okataina groundwater catchment: cold and hot features</vt:lpstr>
      <vt:lpstr>Models developed in eight periods</vt:lpstr>
      <vt:lpstr>Greater Tarawera catchment – groundwater and surface water flows*</vt:lpstr>
      <vt:lpstr>Age of geothermal systems – a palaeo-chronometer?</vt:lpstr>
      <vt:lpstr>3D models: period 1 and period 2: Kapenga-Whakatane Graben</vt:lpstr>
      <vt:lpstr>3D models: period 3 and period 4: Lake Matahina</vt:lpstr>
      <vt:lpstr>3D models: period 5 and period 6: Lake Haroharo</vt:lpstr>
      <vt:lpstr>Period 5 – Lake Haroharo, groundwater and geothermal systems: most probably associated with lake shores </vt:lpstr>
      <vt:lpstr>3D models: period 7 and period 8: Haroharo and Tarawera infill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geology and groundwater-geothermal systems in the Ōkataina caldera groundwater catchment</dc:title>
  <dc:creator>Paul White</dc:creator>
  <cp:lastModifiedBy>Esther Burnett</cp:lastModifiedBy>
  <cp:revision>18</cp:revision>
  <dcterms:created xsi:type="dcterms:W3CDTF">2022-05-24T22:03:19Z</dcterms:created>
  <dcterms:modified xsi:type="dcterms:W3CDTF">2022-07-06T04:21:36Z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A4110829</vt:lpwstr>
  </property>
  <property fmtid="{D5CDD505-2E9C-101B-9397-08002B2CF9AE}" pid="4" name="Objective-Title">
    <vt:lpwstr>Okataina paper summary Paul White</vt:lpwstr>
  </property>
  <property fmtid="{D5CDD505-2E9C-101B-9397-08002B2CF9AE}" pid="5" name="Objective-Description">
    <vt:lpwstr>notes and presentations</vt:lpwstr>
  </property>
  <property fmtid="{D5CDD505-2E9C-101B-9397-08002B2CF9AE}" pid="6" name="Objective-CreationStamp">
    <vt:filetime>2022-05-25T21:15:00Z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2022-07-06T04:21:15Z</vt:filetime>
  </property>
  <property fmtid="{D5CDD505-2E9C-101B-9397-08002B2CF9AE}" pid="11" name="Objective-Owner">
    <vt:lpwstr>Andy Bruere</vt:lpwstr>
  </property>
  <property fmtid="{D5CDD505-2E9C-101B-9397-08002B2CF9AE}" pid="12" name="Objective-Path">
    <vt:lpwstr>EasyInfo Global Folder:'Virtual Filing Cabinet':Natural Resource Management:Integrated Catchments Programme Management:Rotorua Te Arawa Lakes Programme:Rotorua Te Arawa Lakes Programme Activity:Rotorua Te Arawa Lakes Programme - Advisory Groups:Lakes Water Quality Technical Advisory Group TAG:. Meeting Notes - Lakes Water Quality TAG:. 2022 Meeting notes Water Quality TAG:25 May 2022</vt:lpwstr>
  </property>
  <property fmtid="{D5CDD505-2E9C-101B-9397-08002B2CF9AE}" pid="13" name="Objective-Parent">
    <vt:lpwstr>25 May 2022</vt:lpwstr>
  </property>
  <property fmtid="{D5CDD505-2E9C-101B-9397-08002B2CF9AE}" pid="14" name="Objective-State">
    <vt:lpwstr>Being Edited</vt:lpwstr>
  </property>
  <property fmtid="{D5CDD505-2E9C-101B-9397-08002B2CF9AE}" pid="15" name="Objective-VersionId">
    <vt:lpwstr>vA6269724</vt:lpwstr>
  </property>
  <property fmtid="{D5CDD505-2E9C-101B-9397-08002B2CF9AE}" pid="16" name="Objective-Version">
    <vt:lpwstr>0.2</vt:lpwstr>
  </property>
  <property fmtid="{D5CDD505-2E9C-101B-9397-08002B2CF9AE}" pid="17" name="Objective-VersionNumber">
    <vt:r8>2</vt:r8>
  </property>
  <property fmtid="{D5CDD505-2E9C-101B-9397-08002B2CF9AE}" pid="18" name="Objective-VersionComment">
    <vt:lpwstr/>
  </property>
  <property fmtid="{D5CDD505-2E9C-101B-9397-08002B2CF9AE}" pid="19" name="Objective-FileNumber">
    <vt:lpwstr>4.01146</vt:lpwstr>
  </property>
  <property fmtid="{D5CDD505-2E9C-101B-9397-08002B2CF9AE}" pid="20" name="Objective-Classification">
    <vt:lpwstr>Corporate Access</vt:lpwstr>
  </property>
  <property fmtid="{D5CDD505-2E9C-101B-9397-08002B2CF9AE}" pid="21" name="Objective-Caveats">
    <vt:lpwstr/>
  </property>
  <property fmtid="{D5CDD505-2E9C-101B-9397-08002B2CF9AE}" pid="22" name="Objective-Operative Date">
    <vt:lpwstr/>
  </property>
  <property fmtid="{D5CDD505-2E9C-101B-9397-08002B2CF9AE}" pid="23" name="Objective-Author">
    <vt:lpwstr/>
  </property>
  <property fmtid="{D5CDD505-2E9C-101B-9397-08002B2CF9AE}" pid="24" name="Objective-On Behalf Of">
    <vt:lpwstr/>
  </property>
  <property fmtid="{D5CDD505-2E9C-101B-9397-08002B2CF9AE}" pid="25" name="Objective-Accela Key">
    <vt:lpwstr/>
  </property>
  <property fmtid="{D5CDD505-2E9C-101B-9397-08002B2CF9AE}" pid="26" name="Objective-Connect Creator">
    <vt:lpwstr/>
  </property>
</Properties>
</file>