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3"/>
  </p:notesMasterIdLst>
  <p:sldIdLst>
    <p:sldId id="275" r:id="rId3"/>
    <p:sldId id="278" r:id="rId4"/>
    <p:sldId id="277" r:id="rId5"/>
    <p:sldId id="264" r:id="rId6"/>
    <p:sldId id="260" r:id="rId7"/>
    <p:sldId id="263" r:id="rId8"/>
    <p:sldId id="262" r:id="rId9"/>
    <p:sldId id="283" r:id="rId10"/>
    <p:sldId id="272" r:id="rId11"/>
    <p:sldId id="274" r:id="rId12"/>
    <p:sldId id="273" r:id="rId13"/>
    <p:sldId id="270" r:id="rId14"/>
    <p:sldId id="284" r:id="rId15"/>
    <p:sldId id="281" r:id="rId16"/>
    <p:sldId id="269" r:id="rId17"/>
    <p:sldId id="280" r:id="rId18"/>
    <p:sldId id="257" r:id="rId19"/>
    <p:sldId id="271" r:id="rId20"/>
    <p:sldId id="279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835" autoAdjust="0"/>
  </p:normalViewPr>
  <p:slideViewPr>
    <p:cSldViewPr snapToGrid="0">
      <p:cViewPr varScale="1">
        <p:scale>
          <a:sx n="107" d="100"/>
          <a:sy n="107" d="100"/>
        </p:scale>
        <p:origin x="-6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8660F-5614-43FA-9B7B-ED6A5B2528C2}" type="datetimeFigureOut">
              <a:rPr lang="en-NZ" smtClean="0"/>
              <a:t>13/12/2018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B5C53-7B43-4B51-9EFB-B99C75B4547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844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Trolle</a:t>
            </a:r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DYCD model TP 2.78 TN</a:t>
            </a:r>
            <a:r>
              <a:rPr lang="en-NZ" dirty="0"/>
              <a:t> </a:t>
            </a:r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40.58</a:t>
            </a:r>
            <a:r>
              <a:rPr lang="en-NZ" dirty="0"/>
              <a:t> </a:t>
            </a:r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NZ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Trolle</a:t>
            </a:r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DYCD model TP 2.78 TN</a:t>
            </a:r>
            <a:r>
              <a:rPr lang="en-NZ" dirty="0"/>
              <a:t> </a:t>
            </a:r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40.58</a:t>
            </a:r>
            <a:r>
              <a:rPr lang="en-NZ" dirty="0"/>
              <a:t> </a:t>
            </a:r>
            <a:r>
              <a:rPr lang="en-NZ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tonnes</a:t>
            </a:r>
            <a:r>
              <a:rPr lang="en-NZ" dirty="0"/>
              <a:t> </a:t>
            </a:r>
          </a:p>
          <a:p>
            <a:r>
              <a:rPr lang="en-US" dirty="0" err="1"/>
              <a:t>Verburg</a:t>
            </a:r>
            <a:r>
              <a:rPr lang="en-US" dirty="0"/>
              <a:t> internal – 11-12 TN, 1.2-1.7 TP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B5C53-7B43-4B51-9EFB-B99C75B45476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422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1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7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2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1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57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6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1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92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4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61-DA0D-45CB-A44E-77540CDD3884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EB83-F79A-455F-9042-893345BA0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6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r="28936" b="22116"/>
          <a:stretch/>
        </p:blipFill>
        <p:spPr>
          <a:xfrm>
            <a:off x="0" y="0"/>
            <a:ext cx="12211050" cy="6877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4E3AF4-C205-4332-BFE4-17E7CAFC6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82" b="6094"/>
          <a:stretch/>
        </p:blipFill>
        <p:spPr>
          <a:xfrm>
            <a:off x="3514725" y="381000"/>
            <a:ext cx="5872115" cy="6457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211050" cy="6877050"/>
          </a:xfrm>
          <a:prstGeom prst="rect">
            <a:avLst/>
          </a:prstGeom>
          <a:solidFill>
            <a:schemeClr val="bg1">
              <a:alpha val="33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6500" y="4553250"/>
            <a:ext cx="2818800" cy="99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university of waikato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21387" r="8163" b="18497"/>
          <a:stretch/>
        </p:blipFill>
        <p:spPr bwMode="auto">
          <a:xfrm>
            <a:off x="215900" y="5715000"/>
            <a:ext cx="2819400" cy="990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niversity of waikato ERI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57" b="25318"/>
          <a:stretch/>
        </p:blipFill>
        <p:spPr bwMode="auto">
          <a:xfrm>
            <a:off x="321125" y="4686299"/>
            <a:ext cx="2608950" cy="73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05525" y="6150114"/>
            <a:ext cx="594592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NZ" sz="4000" b="1" dirty="0">
                <a:solidFill>
                  <a:schemeClr val="accent2"/>
                </a:solidFill>
              </a:rPr>
              <a:t>Chris McBride &amp;  Mat Allan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355" y="231698"/>
            <a:ext cx="11310340" cy="830997"/>
          </a:xfrm>
          <a:prstGeom prst="rect">
            <a:avLst/>
          </a:prstGeom>
          <a:solidFill>
            <a:schemeClr val="bg1">
              <a:alpha val="52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NZ" sz="4800" b="1" dirty="0" err="1"/>
              <a:t>Rotoehu</a:t>
            </a:r>
            <a:r>
              <a:rPr lang="en-NZ" sz="4800" b="1" dirty="0"/>
              <a:t>: water quality and nutrient targets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8148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8" y="1720847"/>
            <a:ext cx="10601330" cy="4543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85750"/>
            <a:ext cx="6943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4800" b="1" dirty="0"/>
              <a:t>Waitangi stream discharge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74332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52576" y="114569"/>
            <a:ext cx="9177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000" b="1" dirty="0"/>
              <a:t>Discharge-concentration: Waitangi Stream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33" y="898656"/>
            <a:ext cx="10156824" cy="57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63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7BF62EF4-1590-48EA-BB4A-338054810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0" r="3124" b="51175"/>
          <a:stretch/>
        </p:blipFill>
        <p:spPr>
          <a:xfrm>
            <a:off x="368042" y="2635193"/>
            <a:ext cx="5695450" cy="348639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AF0B43-67FD-49E7-8E8F-52E60426424A}"/>
              </a:ext>
            </a:extLst>
          </p:cNvPr>
          <p:cNvSpPr txBox="1"/>
          <p:nvPr/>
        </p:nvSpPr>
        <p:spPr>
          <a:xfrm>
            <a:off x="368042" y="6209172"/>
            <a:ext cx="7416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Google Earth Engine code implemented </a:t>
            </a:r>
            <a:r>
              <a:rPr lang="en-US" sz="1600" dirty="0" err="1"/>
              <a:t>chl</a:t>
            </a:r>
            <a:r>
              <a:rPr lang="en-US" sz="1600" dirty="0"/>
              <a:t> a from LS8</a:t>
            </a:r>
            <a:endParaRPr lang="en-NZ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4E3AF4-C205-4332-BFE4-17E7CAFC6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34" y="981075"/>
            <a:ext cx="4960895" cy="5832163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7BF62EF4-1590-48EA-BB4A-338054810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" t="62084" r="82666" b="5085"/>
          <a:stretch/>
        </p:blipFill>
        <p:spPr>
          <a:xfrm>
            <a:off x="4500688" y="4452633"/>
            <a:ext cx="800100" cy="14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1506D-3F17-4EF7-894E-A52728A4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63" y="2435416"/>
            <a:ext cx="48387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Landsat-8 (29/01/2018)</a:t>
            </a:r>
            <a:endParaRPr lang="en-NZ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39840" y="386090"/>
            <a:ext cx="3640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/>
              <a:t>Sentinel-2 (16-02-2018)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3146" y="386090"/>
            <a:ext cx="506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dirty="0"/>
              <a:t>Remote sensing of phytoplankton blooms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70245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96E81B-F371-44B8-AED7-36F679B3A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89DDC1-05AE-4491-8B0C-7CACC7C88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F678D6-255C-4400-A2D3-1EC09073A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2" b="5407"/>
          <a:stretch/>
        </p:blipFill>
        <p:spPr>
          <a:xfrm>
            <a:off x="0" y="365126"/>
            <a:ext cx="12005388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9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1" y="203194"/>
            <a:ext cx="9334510" cy="6223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97800" y="203194"/>
            <a:ext cx="42838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/>
              <a:t>Buoy data</a:t>
            </a:r>
          </a:p>
          <a:p>
            <a:endParaRPr lang="en-NZ" sz="3200" dirty="0"/>
          </a:p>
          <a:p>
            <a:r>
              <a:rPr lang="en-NZ" sz="3200" dirty="0"/>
              <a:t>Phytoplankton dynamics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1071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" b="49514"/>
          <a:stretch/>
        </p:blipFill>
        <p:spPr bwMode="auto">
          <a:xfrm>
            <a:off x="0" y="1524000"/>
            <a:ext cx="6169994" cy="46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01494" y="250776"/>
            <a:ext cx="80122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4400" b="1" dirty="0"/>
              <a:t>LANDSAT-7 chlorophyll </a:t>
            </a:r>
            <a:r>
              <a:rPr lang="en-NZ" sz="4400" b="1" i="1" dirty="0"/>
              <a:t>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9" b="703"/>
          <a:stretch/>
        </p:blipFill>
        <p:spPr bwMode="auto">
          <a:xfrm>
            <a:off x="6132348" y="1524000"/>
            <a:ext cx="6059652" cy="44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057531"/>
            <a:ext cx="11372850" cy="5355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100" y="226534"/>
            <a:ext cx="7743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4800" b="1" dirty="0"/>
              <a:t>Buoy vs Satellite fluorescence</a:t>
            </a:r>
          </a:p>
        </p:txBody>
      </p:sp>
    </p:spTree>
    <p:extLst>
      <p:ext uri="{BB962C8B-B14F-4D97-AF65-F5344CB8AC3E}">
        <p14:creationId xmlns:p14="http://schemas.microsoft.com/office/powerpoint/2010/main" val="1632586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171E79-EB1C-42A5-B341-9A203A1D4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6" t="22001" r="27163" b="10800"/>
          <a:stretch/>
        </p:blipFill>
        <p:spPr>
          <a:xfrm>
            <a:off x="0" y="0"/>
            <a:ext cx="371250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3F2C1C-4BFF-4596-B85F-D2562F178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6" t="22000" r="27163" b="10801"/>
          <a:stretch/>
        </p:blipFill>
        <p:spPr>
          <a:xfrm>
            <a:off x="4277632" y="0"/>
            <a:ext cx="3712500" cy="32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70CBD8-D06C-4557-BEED-D3CEF30071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5" t="22001" r="27163" b="9401"/>
          <a:stretch/>
        </p:blipFill>
        <p:spPr>
          <a:xfrm>
            <a:off x="8555265" y="0"/>
            <a:ext cx="3636735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F8C86F-DB40-4634-A63B-421608DFCD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6" t="22001" r="27163" b="9401"/>
          <a:stretch/>
        </p:blipFill>
        <p:spPr>
          <a:xfrm>
            <a:off x="0" y="3618000"/>
            <a:ext cx="3636735" cy="32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724C02-37EF-4EBF-BE42-639BC1BA3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25" t="22000" r="27163" b="10801"/>
          <a:stretch/>
        </p:blipFill>
        <p:spPr>
          <a:xfrm>
            <a:off x="4277632" y="3618000"/>
            <a:ext cx="3712500" cy="32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1700" y="8572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</a:rPr>
              <a:t>2014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2700" y="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</a:rPr>
              <a:t>2015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68025" y="2351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</a:rPr>
              <a:t>2016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700" y="371921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</a:rPr>
              <a:t>2017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0" y="363645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</a:rPr>
              <a:t>2018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r="5865"/>
          <a:stretch/>
        </p:blipFill>
        <p:spPr bwMode="auto">
          <a:xfrm>
            <a:off x="8193631" y="3636455"/>
            <a:ext cx="4008801" cy="32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al 15"/>
          <p:cNvSpPr/>
          <p:nvPr/>
        </p:nvSpPr>
        <p:spPr>
          <a:xfrm>
            <a:off x="5653950" y="3719216"/>
            <a:ext cx="584926" cy="88136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46413" y="5614691"/>
            <a:ext cx="584926" cy="88136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788706" y="5631211"/>
            <a:ext cx="936443" cy="1064863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88706" y="3831557"/>
            <a:ext cx="584926" cy="88136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68027" y="3719216"/>
            <a:ext cx="584926" cy="88136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60490" y="5614691"/>
            <a:ext cx="584926" cy="88136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854301" y="210072"/>
            <a:ext cx="584926" cy="88136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0146764" y="2105547"/>
            <a:ext cx="584926" cy="88136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85925" y="1247775"/>
            <a:ext cx="469364" cy="409576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99200" y="1210424"/>
            <a:ext cx="469364" cy="409576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38950" y="1187252"/>
            <a:ext cx="1043400" cy="737913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878142" y="4991100"/>
            <a:ext cx="655508" cy="623591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46156" y="3257896"/>
            <a:ext cx="5691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/>
              <a:t>NDVI – vegetation index for detection of forest harvesting</a:t>
            </a:r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10129425" y="4962097"/>
            <a:ext cx="738600" cy="652594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115701" y="6369777"/>
            <a:ext cx="738600" cy="652594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065" y="1008595"/>
            <a:ext cx="5146271" cy="25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066" y="3977408"/>
            <a:ext cx="5146271" cy="25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24700" y="639263"/>
            <a:ext cx="394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Overseer v6.2.3: High attenuation (50%)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8879" y="3608076"/>
            <a:ext cx="389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Overseer v6.2.3: Low attenuation (25%)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5547" t="27529" r="32735" b="33540"/>
          <a:stretch/>
        </p:blipFill>
        <p:spPr>
          <a:xfrm>
            <a:off x="514349" y="1427695"/>
            <a:ext cx="5613224" cy="37605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7450" y="1058363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Action Plan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0450" y="4448175"/>
            <a:ext cx="6953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24400" y="4448175"/>
            <a:ext cx="90487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5625" t="62166" r="35937" b="29962"/>
          <a:stretch/>
        </p:blipFill>
        <p:spPr>
          <a:xfrm>
            <a:off x="581024" y="5557611"/>
            <a:ext cx="5461689" cy="82525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1024" y="5557610"/>
            <a:ext cx="5461689" cy="9003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4375" y="165811"/>
            <a:ext cx="4990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4000" b="1" dirty="0">
                <a:solidFill>
                  <a:srgbClr val="00B050"/>
                </a:solidFill>
              </a:rPr>
              <a:t>Areal nutrient budgets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554ED9-17E8-49BB-A792-9FD122D1B293}"/>
              </a:ext>
            </a:extLst>
          </p:cNvPr>
          <p:cNvSpPr/>
          <p:nvPr/>
        </p:nvSpPr>
        <p:spPr>
          <a:xfrm>
            <a:off x="7124700" y="6473060"/>
            <a:ext cx="4370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 err="1">
                <a:solidFill>
                  <a:srgbClr val="FF0000"/>
                </a:solidFill>
              </a:rPr>
              <a:t>Trolle</a:t>
            </a:r>
            <a:r>
              <a:rPr lang="en-NZ" dirty="0">
                <a:solidFill>
                  <a:srgbClr val="FF0000"/>
                </a:solidFill>
              </a:rPr>
              <a:t> DYCD model TN </a:t>
            </a:r>
            <a:r>
              <a:rPr lang="en-NZ">
                <a:solidFill>
                  <a:srgbClr val="FF0000"/>
                </a:solidFill>
              </a:rPr>
              <a:t>40,058 kg TP 2,780 kg </a:t>
            </a:r>
            <a:endParaRPr lang="en-N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3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NZ" sz="5400" b="1" dirty="0"/>
              <a:t>Summary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5" y="1344612"/>
            <a:ext cx="10515600" cy="5272087"/>
          </a:xfrm>
        </p:spPr>
        <p:txBody>
          <a:bodyPr>
            <a:normAutofit fontScale="92500" lnSpcReduction="20000"/>
          </a:bodyPr>
          <a:lstStyle/>
          <a:p>
            <a:r>
              <a:rPr lang="en-NZ" sz="3200" dirty="0"/>
              <a:t>Monitoring buoy and sample data suggest that recent poor water quality is likely to be driven by internal loading during strong and sustained stratification ( -&gt; bottom DO depletion)</a:t>
            </a:r>
          </a:p>
          <a:p>
            <a:endParaRPr lang="en-NZ" sz="3200" dirty="0"/>
          </a:p>
          <a:p>
            <a:r>
              <a:rPr lang="en-NZ" sz="3200" dirty="0"/>
              <a:t>Remote sensing suggest possible recent impacts from land use</a:t>
            </a:r>
          </a:p>
          <a:p>
            <a:pPr lvl="1"/>
            <a:r>
              <a:rPr lang="en-NZ" dirty="0"/>
              <a:t>e.g., forest harvesting</a:t>
            </a:r>
          </a:p>
          <a:p>
            <a:endParaRPr lang="en-NZ" sz="3200" dirty="0"/>
          </a:p>
          <a:p>
            <a:r>
              <a:rPr lang="en-NZ" sz="3200" dirty="0"/>
              <a:t>Stream monitoring data show stable or improving nutrient concentrations, but data end  c.a. 2012.</a:t>
            </a:r>
          </a:p>
          <a:p>
            <a:endParaRPr lang="en-NZ" sz="3200" dirty="0"/>
          </a:p>
          <a:p>
            <a:r>
              <a:rPr lang="en-NZ" sz="3200" dirty="0"/>
              <a:t>Consideration of temporal variation</a:t>
            </a:r>
          </a:p>
          <a:p>
            <a:pPr lvl="1"/>
            <a:r>
              <a:rPr lang="en-NZ" dirty="0"/>
              <a:t>Hydrology (-&gt; Waitangi flow?)</a:t>
            </a:r>
          </a:p>
          <a:p>
            <a:pPr lvl="1"/>
            <a:r>
              <a:rPr lang="en-NZ" dirty="0"/>
              <a:t>Land use, e.g. forest clearance</a:t>
            </a:r>
          </a:p>
          <a:p>
            <a:endParaRPr lang="en-NZ" sz="3200" dirty="0"/>
          </a:p>
          <a:p>
            <a:endParaRPr lang="en-NZ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278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149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NZ" sz="5400" b="1" dirty="0"/>
              <a:t>Overview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900" y="1474788"/>
            <a:ext cx="10515600" cy="4938712"/>
          </a:xfrm>
        </p:spPr>
        <p:txBody>
          <a:bodyPr>
            <a:normAutofit/>
          </a:bodyPr>
          <a:lstStyle/>
          <a:p>
            <a:r>
              <a:rPr lang="en-NZ" sz="3200" dirty="0"/>
              <a:t>Drivers of lake water quality</a:t>
            </a:r>
          </a:p>
          <a:p>
            <a:pPr lvl="1"/>
            <a:r>
              <a:rPr lang="en-NZ" sz="2800" dirty="0"/>
              <a:t>Bottom water oxygen.. Internal loading</a:t>
            </a:r>
          </a:p>
          <a:p>
            <a:pPr lvl="1"/>
            <a:r>
              <a:rPr lang="en-NZ" sz="2800" dirty="0"/>
              <a:t>Land use change</a:t>
            </a:r>
          </a:p>
          <a:p>
            <a:pPr lvl="1"/>
            <a:r>
              <a:rPr lang="en-NZ" sz="2800" dirty="0"/>
              <a:t>Hydrology</a:t>
            </a:r>
          </a:p>
          <a:p>
            <a:r>
              <a:rPr lang="en-NZ" sz="3200" dirty="0"/>
              <a:t>Remote sensing tools</a:t>
            </a:r>
          </a:p>
          <a:p>
            <a:pPr lvl="1"/>
            <a:r>
              <a:rPr lang="en-NZ" sz="2800" dirty="0"/>
              <a:t>Water quality</a:t>
            </a:r>
          </a:p>
          <a:p>
            <a:pPr lvl="1"/>
            <a:r>
              <a:rPr lang="en-NZ" sz="2800" dirty="0"/>
              <a:t>Land use change</a:t>
            </a:r>
          </a:p>
          <a:p>
            <a:r>
              <a:rPr lang="en-NZ" sz="3200" dirty="0"/>
              <a:t>Nutrient budgets</a:t>
            </a:r>
          </a:p>
          <a:p>
            <a:r>
              <a:rPr lang="en-NZ" sz="3200" dirty="0"/>
              <a:t>Opportunities for further understanding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1644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NZ" sz="5400" b="1" dirty="0"/>
              <a:t>Recommendations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675" y="1370012"/>
            <a:ext cx="10515600" cy="5272087"/>
          </a:xfrm>
        </p:spPr>
        <p:txBody>
          <a:bodyPr>
            <a:normAutofit fontScale="92500"/>
          </a:bodyPr>
          <a:lstStyle/>
          <a:p>
            <a:r>
              <a:rPr lang="en-NZ" sz="3200" dirty="0"/>
              <a:t>Budgets based on Overseer suggest similar N load, higher P loads, </a:t>
            </a:r>
            <a:r>
              <a:rPr lang="en-NZ" sz="3200" u="sng" dirty="0"/>
              <a:t>BUT</a:t>
            </a:r>
            <a:r>
              <a:rPr lang="en-NZ" sz="3200" dirty="0"/>
              <a:t>; load-to-lake is uncertain due to unanswered questions regarding attenuation.</a:t>
            </a:r>
          </a:p>
          <a:p>
            <a:pPr marL="0" indent="0">
              <a:buNone/>
            </a:pPr>
            <a:endParaRPr lang="en-NZ" sz="3200" dirty="0"/>
          </a:p>
          <a:p>
            <a:r>
              <a:rPr lang="en-NZ" sz="3200" dirty="0"/>
              <a:t>Load calculation by </a:t>
            </a:r>
            <a:r>
              <a:rPr lang="en-NZ" sz="3200" dirty="0" err="1"/>
              <a:t>subcatchment</a:t>
            </a:r>
            <a:r>
              <a:rPr lang="en-NZ" sz="3200" dirty="0"/>
              <a:t>, and comparison with Overseer estimates to estimate actual attenuation</a:t>
            </a:r>
          </a:p>
          <a:p>
            <a:pPr lvl="1"/>
            <a:r>
              <a:rPr lang="en-NZ" dirty="0"/>
              <a:t>Recommence stream monitoring?</a:t>
            </a:r>
          </a:p>
          <a:p>
            <a:pPr lvl="1"/>
            <a:endParaRPr lang="en-NZ" dirty="0"/>
          </a:p>
          <a:p>
            <a:r>
              <a:rPr lang="en-NZ" sz="3200" dirty="0"/>
              <a:t>More detailed analysis of likely geothermal load (and variability)</a:t>
            </a:r>
          </a:p>
          <a:p>
            <a:endParaRPr lang="en-NZ" sz="3200" dirty="0"/>
          </a:p>
          <a:p>
            <a:r>
              <a:rPr lang="en-NZ" sz="3200" dirty="0"/>
              <a:t>Detailed analysis of internal loading</a:t>
            </a:r>
          </a:p>
          <a:p>
            <a:endParaRPr lang="en-NZ" sz="3200" dirty="0"/>
          </a:p>
          <a:p>
            <a:endParaRPr lang="en-NZ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107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/>
          <a:stretch/>
        </p:blipFill>
        <p:spPr bwMode="auto">
          <a:xfrm>
            <a:off x="4657725" y="260349"/>
            <a:ext cx="7534275" cy="6450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000" y="116448"/>
            <a:ext cx="27186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4400" b="1" dirty="0"/>
              <a:t>Catchment</a:t>
            </a:r>
            <a:endParaRPr lang="en-US" sz="4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99" y="885889"/>
            <a:ext cx="3557778" cy="38825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72" y="4768456"/>
            <a:ext cx="3610233" cy="15644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5350" y="6341138"/>
            <a:ext cx="238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>
                <a:solidFill>
                  <a:schemeClr val="bg1">
                    <a:lumMod val="50000"/>
                  </a:schemeClr>
                </a:solidFill>
              </a:rPr>
              <a:t>BoPRC</a:t>
            </a:r>
            <a:r>
              <a:rPr lang="en-NZ" dirty="0">
                <a:solidFill>
                  <a:schemeClr val="bg1">
                    <a:lumMod val="50000"/>
                  </a:schemeClr>
                </a:solidFill>
              </a:rPr>
              <a:t>; data 2002-2003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99" y="0"/>
            <a:ext cx="7339725" cy="6672479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-2314574" y="2884559"/>
            <a:ext cx="621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/>
              <a:t>IN-LAKE WATER QUALITY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216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596"/>
            <a:ext cx="11887224" cy="36576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5662" y="292100"/>
            <a:ext cx="8435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600" b="1" dirty="0"/>
              <a:t>Lake TN and TP driven strongly by anoxia??</a:t>
            </a:r>
            <a:endParaRPr lang="en-US" sz="3600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505075" y="5826977"/>
            <a:ext cx="295275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11525" y="5642311"/>
            <a:ext cx="336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Dissolved oxygen (bottom waters)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677024" y="5772977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85024" y="56423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TP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883618" y="5772977"/>
            <a:ext cx="108000" cy="108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91618" y="5642311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Chlorophyll-</a:t>
            </a:r>
            <a:r>
              <a:rPr lang="en-NZ" i="1" dirty="0"/>
              <a:t>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6467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39700"/>
            <a:ext cx="7810500" cy="643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0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0"/>
          <a:stretch/>
        </p:blipFill>
        <p:spPr>
          <a:xfrm>
            <a:off x="266701" y="168274"/>
            <a:ext cx="6503366" cy="638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4900" y="469900"/>
            <a:ext cx="342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Southern oscillation Index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454900" y="1371600"/>
            <a:ext cx="2689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 err="1"/>
              <a:t>Rotoehu</a:t>
            </a:r>
            <a:r>
              <a:rPr lang="en-NZ" sz="2400" dirty="0"/>
              <a:t> water level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442200" y="2260600"/>
            <a:ext cx="2788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Alum dose rate (l/hr)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454900" y="3283892"/>
            <a:ext cx="285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Bottom water oxygen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454900" y="4185592"/>
            <a:ext cx="1014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Total P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442200" y="5074592"/>
            <a:ext cx="105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Total 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54900" y="5976292"/>
            <a:ext cx="1821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dirty="0"/>
              <a:t>Chlorophyll </a:t>
            </a:r>
            <a:r>
              <a:rPr lang="en-NZ" sz="2400" i="1" dirty="0"/>
              <a:t>a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78251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299" y="133350"/>
            <a:ext cx="7149225" cy="6499297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-2314574" y="2884559"/>
            <a:ext cx="621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/>
              <a:t>IN-LAKE WATER QUALITY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7915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7803" y="176385"/>
            <a:ext cx="6805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/>
              <a:t>Inflow nutrient concentrations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260470"/>
            <a:ext cx="11662751" cy="5382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1291" y="891137"/>
            <a:ext cx="941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/>
              <a:t>Maero</a:t>
            </a:r>
            <a:r>
              <a:rPr lang="en-NZ" dirty="0"/>
              <a:t>			Waitangi	                Stream @ </a:t>
            </a:r>
            <a:r>
              <a:rPr lang="en-NZ" dirty="0" err="1"/>
              <a:t>Rakaumakere</a:t>
            </a:r>
            <a:r>
              <a:rPr lang="en-NZ" dirty="0"/>
              <a:t>	</a:t>
            </a:r>
            <a:r>
              <a:rPr lang="en-NZ" dirty="0" err="1"/>
              <a:t>Te</a:t>
            </a:r>
            <a:r>
              <a:rPr lang="en-NZ" dirty="0"/>
              <a:t> </a:t>
            </a:r>
            <a:r>
              <a:rPr lang="en-NZ" dirty="0" err="1"/>
              <a:t>Pohue</a:t>
            </a:r>
            <a:r>
              <a:rPr lang="en-NZ" dirty="0"/>
              <a:t> Stream	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658225" y="3613150"/>
            <a:ext cx="1743075" cy="5905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724900" y="4737100"/>
            <a:ext cx="1743075" cy="5905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73100" y="3830636"/>
            <a:ext cx="1689100" cy="27146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73100" y="4871243"/>
            <a:ext cx="1689100" cy="27146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1769" y="388067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1769" y="494444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65481" y="383063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62435" y="487124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0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BFB6F7442CDB4D47AAEFFE50118F3370" version="1.0.0">
  <systemFields>
    <field name="Objective-Id">
      <value order="0">A3030337</value>
    </field>
    <field name="Objective-Title">
      <value order="0">McBride_Rotoehu_2018-10-30</value>
    </field>
    <field name="Objective-Description">
      <value order="0"/>
    </field>
    <field name="Objective-CreationStamp">
      <value order="0">2018-10-29T21:49:11Z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2018-10-30T22:58:33Z</value>
    </field>
    <field name="Objective-Owner">
      <value order="0">Andy Bruere</value>
    </field>
    <field name="Objective-Path">
      <value order="0">EasyInfo Global Folder:'Virtual Filing Cabinet':Natural Resource Management:Integrated Catchments Programme Management:Rotorua Te Arawa Lakes Programme:Rotorua Te Arawa Lakes Programme Activity:Rotorua Te Arawa Lakes Programme - Advisory Groups:Lakes Water Quality Technical Advisory Group TAG:. Meeting Notes - Lakes Water Quality TAG:. 2018 Meeting notes Water Quality TAG:. 30 October meeting:Presentations</value>
    </field>
    <field name="Objective-Parent">
      <value order="0">Presentations</value>
    </field>
    <field name="Objective-State">
      <value order="0">Being Drafted</value>
    </field>
    <field name="Objective-VersionId">
      <value order="0">vA4622987</value>
    </field>
    <field name="Objective-Version">
      <value order="0">0.1</value>
    </field>
    <field name="Objective-VersionNumber">
      <value order="0">1</value>
    </field>
    <field name="Objective-VersionComment">
      <value order="0">First version</value>
    </field>
    <field name="Objective-FileNumber">
      <value order="0">4.01146</value>
    </field>
    <field name="Objective-Classification">
      <value order="0">Corporate Access</value>
    </field>
    <field name="Objective-Caveats">
      <value order="0"/>
    </field>
  </systemFields>
  <catalogues>
    <catalogue name="Planning, Control And Reporting Type Catalogue" type="type" ori="id:cA23">
      <field name="Objective-Operative Date">
        <value order="0"/>
      </field>
      <field name="Objective-Author">
        <value order="0"/>
      </field>
      <field name="Objective-On Behalf Of">
        <value order="0"/>
      </field>
      <field name="Objective-Accela Key">
        <value order="0"/>
      </field>
      <field name="Objective-Connect Creator">
        <value order="0"/>
      </field>
    </catalogue>
    <catalogue name="Reference" type="user" ori="id:cA2">
      <field name="Objective-Reference.">
        <value order="0"/>
      </field>
      <field name="Objective-Expiry Date.">
        <value order="0"/>
      </field>
      <field name="Objective-Cost Code">
        <value order="0"/>
      </field>
      <field name="Objective-Reference Source.">
        <value order="0"/>
      </field>
    </catalogue>
  </catalogues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BFB6F7442CDB4D47AAEFFE50118F33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345</Words>
  <Application>Microsoft Office PowerPoint</Application>
  <PresentationFormat>Custom</PresentationFormat>
  <Paragraphs>81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Landsat-8 (29/01/2018)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Recommendations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CMcB</dc:creator>
  <cp:lastModifiedBy>Karla Kereopa</cp:lastModifiedBy>
  <cp:revision>54</cp:revision>
  <dcterms:created xsi:type="dcterms:W3CDTF">2018-10-29T02:45:15Z</dcterms:created>
  <dcterms:modified xsi:type="dcterms:W3CDTF">2018-12-12T20:02:37Z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A3030337</vt:lpwstr>
  </property>
  <property fmtid="{D5CDD505-2E9C-101B-9397-08002B2CF9AE}" pid="4" name="Objective-Title">
    <vt:lpwstr>McBride_Rotoehu_2018-10-30</vt:lpwstr>
  </property>
  <property fmtid="{D5CDD505-2E9C-101B-9397-08002B2CF9AE}" pid="5" name="Objective-Description">
    <vt:lpwstr/>
  </property>
  <property fmtid="{D5CDD505-2E9C-101B-9397-08002B2CF9AE}" pid="6" name="Objective-CreationStamp">
    <vt:filetime>2018-10-30T22:58:10Z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2018-10-30T22:58:33Z</vt:filetime>
  </property>
  <property fmtid="{D5CDD505-2E9C-101B-9397-08002B2CF9AE}" pid="11" name="Objective-Owner">
    <vt:lpwstr>Andy Bruere</vt:lpwstr>
  </property>
  <property fmtid="{D5CDD505-2E9C-101B-9397-08002B2CF9AE}" pid="12" name="Objective-Path">
    <vt:lpwstr>EasyInfo Global Folder:'Virtual Filing Cabinet':Natural Resource Management:Integrated Catchments Programme Management:Rotorua Te Arawa Lakes Programme:Rotorua Te Arawa Lakes Programme Activity:Rotorua Te Arawa Lakes Programme - Advisory Groups:Lakes Wate</vt:lpwstr>
  </property>
  <property fmtid="{D5CDD505-2E9C-101B-9397-08002B2CF9AE}" pid="13" name="Objective-Parent">
    <vt:lpwstr>Presentations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vA4622987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>4.01146</vt:lpwstr>
  </property>
  <property fmtid="{D5CDD505-2E9C-101B-9397-08002B2CF9AE}" pid="20" name="Objective-Classification">
    <vt:lpwstr>[Inherited - Corporate Access]</vt:lpwstr>
  </property>
  <property fmtid="{D5CDD505-2E9C-101B-9397-08002B2CF9AE}" pid="21" name="Objective-Caveats">
    <vt:lpwstr/>
  </property>
  <property fmtid="{D5CDD505-2E9C-101B-9397-08002B2CF9AE}" pid="22" name="Objective-Operative Date">
    <vt:lpwstr/>
  </property>
  <property fmtid="{D5CDD505-2E9C-101B-9397-08002B2CF9AE}" pid="23" name="Objective-Author">
    <vt:lpwstr/>
  </property>
  <property fmtid="{D5CDD505-2E9C-101B-9397-08002B2CF9AE}" pid="24" name="Objective-On Behalf Of">
    <vt:lpwstr/>
  </property>
  <property fmtid="{D5CDD505-2E9C-101B-9397-08002B2CF9AE}" pid="25" name="Objective-Accela Key">
    <vt:lpwstr/>
  </property>
  <property fmtid="{D5CDD505-2E9C-101B-9397-08002B2CF9AE}" pid="26" name="Objective-Connect Creator">
    <vt:lpwstr/>
  </property>
  <property fmtid="{D5CDD505-2E9C-101B-9397-08002B2CF9AE}" pid="27" name="Objective-Reference.">
    <vt:lpwstr/>
  </property>
  <property fmtid="{D5CDD505-2E9C-101B-9397-08002B2CF9AE}" pid="28" name="Objective-Expiry Date.">
    <vt:lpwstr/>
  </property>
  <property fmtid="{D5CDD505-2E9C-101B-9397-08002B2CF9AE}" pid="29" name="Objective-Cost Code">
    <vt:lpwstr/>
  </property>
  <property fmtid="{D5CDD505-2E9C-101B-9397-08002B2CF9AE}" pid="30" name="Objective-Reference Source.">
    <vt:lpwstr/>
  </property>
  <property fmtid="{D5CDD505-2E9C-101B-9397-08002B2CF9AE}" pid="31" name="Objective-Comment">
    <vt:lpwstr/>
  </property>
  <property fmtid="{D5CDD505-2E9C-101B-9397-08002B2CF9AE}" pid="32" name="Objective-Operative Date [system]">
    <vt:lpwstr/>
  </property>
  <property fmtid="{D5CDD505-2E9C-101B-9397-08002B2CF9AE}" pid="33" name="Objective-Author [system]">
    <vt:lpwstr/>
  </property>
  <property fmtid="{D5CDD505-2E9C-101B-9397-08002B2CF9AE}" pid="34" name="Objective-On Behalf Of [system]">
    <vt:lpwstr/>
  </property>
  <property fmtid="{D5CDD505-2E9C-101B-9397-08002B2CF9AE}" pid="35" name="Objective-Accela Key [system]">
    <vt:lpwstr/>
  </property>
  <property fmtid="{D5CDD505-2E9C-101B-9397-08002B2CF9AE}" pid="36" name="Objective-Connect Creator [system]">
    <vt:lpwstr/>
  </property>
</Properties>
</file>