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58" r:id="rId8"/>
    <p:sldId id="263" r:id="rId9"/>
    <p:sldId id="257" r:id="rId10"/>
    <p:sldId id="259" r:id="rId11"/>
    <p:sldId id="273" r:id="rId12"/>
    <p:sldId id="261" r:id="rId13"/>
    <p:sldId id="260" r:id="rId14"/>
    <p:sldId id="262" r:id="rId15"/>
    <p:sldId id="266" r:id="rId16"/>
    <p:sldId id="267" r:id="rId17"/>
    <p:sldId id="268" r:id="rId18"/>
    <p:sldId id="269" r:id="rId19"/>
    <p:sldId id="265" r:id="rId20"/>
    <p:sldId id="271" r:id="rId21"/>
    <p:sldId id="274" r:id="rId22"/>
    <p:sldId id="272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6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244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336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867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14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7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9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5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4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63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5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5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77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5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43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25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1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43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55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45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9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93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2374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01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5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64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89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77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19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42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61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05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5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4747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942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68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34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58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91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08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98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6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55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862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3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52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03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10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22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50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72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14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09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6945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48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70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120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56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35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66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95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60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7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42857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03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01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42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01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61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96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19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2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70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3177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CB0B4-E84D-4334-BDDA-AECDDF3F30C2}" type="datetimeFigureOut">
              <a:rPr lang="en-NZ" smtClean="0"/>
              <a:t>8/09/2016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92786-9725-45CC-9836-E521793A805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372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04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3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2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317D-ECC1-4780-B189-238E92280C3E}" type="datetimeFigureOut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8/09/2016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7B46-9499-4C1E-8423-0025A5C73AE6}" type="slidenum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8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r="3031" b="34188"/>
          <a:stretch/>
        </p:blipFill>
        <p:spPr>
          <a:xfrm>
            <a:off x="0" y="0"/>
            <a:ext cx="12506710" cy="6840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92316"/>
            <a:ext cx="12191999" cy="2144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NZ" altLang="en-US" sz="3600" b="1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NZ" sz="5400" b="1" dirty="0" smtClean="0">
                <a:solidFill>
                  <a:srgbClr val="70AD47"/>
                </a:solidFill>
              </a:rPr>
              <a:t>Managing New Zealand lakes: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NZ" sz="5400" b="1" dirty="0" smtClean="0">
                <a:solidFill>
                  <a:srgbClr val="70AD47"/>
                </a:solidFill>
              </a:rPr>
              <a:t>Potential challenges</a:t>
            </a:r>
            <a:endParaRPr lang="en-NZ" sz="5400" dirty="0">
              <a:solidFill>
                <a:srgbClr val="70AD47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altLang="en-US" sz="2400" b="1" i="1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altLang="en-US" sz="2400" b="1" i="1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NZ" altLang="en-US" sz="4400" b="1" i="1" dirty="0">
                <a:solidFill>
                  <a:prstClr val="white"/>
                </a:solidFill>
              </a:rPr>
              <a:t>Theodore Alfred Kpodonu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NZ" altLang="en-US" sz="2000" dirty="0">
              <a:solidFill>
                <a:prstClr val="black"/>
              </a:solidFill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altLang="en-US" sz="2400" dirty="0">
                <a:solidFill>
                  <a:prstClr val="black"/>
                </a:solidFill>
              </a:rPr>
              <a:t>Environmental Research Institute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altLang="en-US" sz="2400" dirty="0">
                <a:solidFill>
                  <a:prstClr val="black"/>
                </a:solidFill>
              </a:rPr>
              <a:t>School of Science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NZ" altLang="en-US" sz="2400" dirty="0">
                <a:solidFill>
                  <a:prstClr val="black"/>
                </a:solidFill>
              </a:rPr>
              <a:t>University of Waikato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NZ" altLang="en-US" sz="1400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NZ" altLang="en-US" sz="2000" dirty="0">
              <a:solidFill>
                <a:prstClr val="black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NZ" altLang="en-US" sz="1800" dirty="0" smtClean="0">
                <a:solidFill>
                  <a:prstClr val="white"/>
                </a:solidFill>
              </a:rPr>
              <a:t>08-09-2016 Science evening, Holiday Inn, Rotorua</a:t>
            </a:r>
            <a:endParaRPr lang="en-NZ" alt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73" y="767568"/>
            <a:ext cx="9211854" cy="6090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361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>
                <a:solidFill>
                  <a:prstClr val="white"/>
                </a:solidFill>
              </a:rPr>
              <a:t>Lake Okataina-Watershed history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9900" y="2387600"/>
            <a:ext cx="9254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rgbClr val="FF0000"/>
                </a:solidFill>
              </a:rPr>
              <a:t>Organic and inorganic sedimentary geochemical proxies were analysed</a:t>
            </a:r>
          </a:p>
        </p:txBody>
      </p:sp>
    </p:spTree>
    <p:extLst>
      <p:ext uri="{BB962C8B-B14F-4D97-AF65-F5344CB8AC3E}">
        <p14:creationId xmlns:p14="http://schemas.microsoft.com/office/powerpoint/2010/main" val="68657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28443" r="5990" b="21728"/>
          <a:stretch/>
        </p:blipFill>
        <p:spPr>
          <a:xfrm rot="5400000">
            <a:off x="-1508830" y="3081813"/>
            <a:ext cx="5020638" cy="15348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43100" y="1106714"/>
            <a:ext cx="1009105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prstClr val="black"/>
                </a:solidFill>
              </a:rPr>
              <a:t>Core dating ( tephrochronology and </a:t>
            </a:r>
            <a:r>
              <a:rPr lang="en-NZ" sz="2400" baseline="30000" dirty="0">
                <a:solidFill>
                  <a:prstClr val="black"/>
                </a:solidFill>
              </a:rPr>
              <a:t>210</a:t>
            </a:r>
            <a:r>
              <a:rPr lang="en-NZ" sz="2400" dirty="0">
                <a:solidFill>
                  <a:prstClr val="black"/>
                </a:solidFill>
              </a:rPr>
              <a:t>Pb dating)</a:t>
            </a:r>
          </a:p>
          <a:p>
            <a:pPr>
              <a:lnSpc>
                <a:spcPct val="200000"/>
              </a:lnSpc>
            </a:pPr>
            <a:endParaRPr lang="en-NZ" sz="24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prstClr val="black"/>
                </a:solidFill>
              </a:rPr>
              <a:t>Phosphorus was sequentially extracted from core slices</a:t>
            </a:r>
          </a:p>
          <a:p>
            <a:pPr>
              <a:lnSpc>
                <a:spcPct val="200000"/>
              </a:lnSpc>
            </a:pPr>
            <a:endParaRPr lang="en-NZ" sz="24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prstClr val="black"/>
                </a:solidFill>
              </a:rPr>
              <a:t>P fractions were calculated as percentage of the total extractable pool</a:t>
            </a:r>
          </a:p>
          <a:p>
            <a:pPr>
              <a:lnSpc>
                <a:spcPct val="200000"/>
              </a:lnSpc>
            </a:pPr>
            <a:endParaRPr lang="en-NZ" sz="24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prstClr val="black"/>
                </a:solidFill>
              </a:rPr>
              <a:t>Algal pigments were extracted and calculated as a percentage of chlorophyll </a:t>
            </a:r>
            <a:r>
              <a:rPr lang="en-NZ" sz="2400" i="1" dirty="0">
                <a:solidFill>
                  <a:prstClr val="black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NZ" sz="3600" b="1" dirty="0">
                <a:solidFill>
                  <a:prstClr val="white"/>
                </a:solidFill>
              </a:rPr>
              <a:t>Extracting Sedimentary archive</a:t>
            </a:r>
          </a:p>
        </p:txBody>
      </p:sp>
    </p:spTree>
    <p:extLst>
      <p:ext uri="{BB962C8B-B14F-4D97-AF65-F5344CB8AC3E}">
        <p14:creationId xmlns:p14="http://schemas.microsoft.com/office/powerpoint/2010/main" val="40952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6361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NZ" sz="3600" b="1" dirty="0">
                <a:solidFill>
                  <a:prstClr val="white"/>
                </a:solidFill>
              </a:rPr>
              <a:t>Dynamics in Phosphorus speciation in sediment core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" y="1246509"/>
            <a:ext cx="1536325" cy="50174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70557" y="1067870"/>
            <a:ext cx="10616340" cy="5112000"/>
            <a:chOff x="1470557" y="1067870"/>
            <a:chExt cx="10616340" cy="51120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557" y="1067870"/>
              <a:ext cx="10515845" cy="5112000"/>
              <a:chOff x="1649232" y="1566142"/>
              <a:chExt cx="10515845" cy="4637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606"/>
              <a:stretch/>
            </p:blipFill>
            <p:spPr>
              <a:xfrm>
                <a:off x="1649232" y="1569675"/>
                <a:ext cx="2880000" cy="463421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0605"/>
              <a:stretch/>
            </p:blipFill>
            <p:spPr>
              <a:xfrm>
                <a:off x="4161237" y="1569675"/>
                <a:ext cx="2880000" cy="463421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537"/>
              <a:stretch/>
            </p:blipFill>
            <p:spPr>
              <a:xfrm>
                <a:off x="6988867" y="1566142"/>
                <a:ext cx="2880000" cy="463775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538"/>
              <a:stretch/>
            </p:blipFill>
            <p:spPr>
              <a:xfrm>
                <a:off x="9285077" y="1566142"/>
                <a:ext cx="2880000" cy="4637751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/>
            <p:cNvCxnSpPr/>
            <p:nvPr/>
          </p:nvCxnSpPr>
          <p:spPr>
            <a:xfrm flipV="1">
              <a:off x="2028497" y="2522483"/>
              <a:ext cx="10058400" cy="3153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90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Organic matter loading after Tarawera eruption</a:t>
            </a:r>
            <a:endParaRPr lang="en-NZ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9100"/>
            <a:ext cx="4950000" cy="59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918000"/>
            <a:ext cx="495000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Putting this in perspective</a:t>
            </a:r>
            <a:endParaRPr lang="en-NZ" sz="36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87600" y="1028700"/>
            <a:ext cx="6140450" cy="5575300"/>
            <a:chOff x="2387600" y="1028700"/>
            <a:chExt cx="6140450" cy="5575300"/>
          </a:xfrm>
        </p:grpSpPr>
        <p:sp>
          <p:nvSpPr>
            <p:cNvPr id="3" name="Rectangle 2"/>
            <p:cNvSpPr/>
            <p:nvPr/>
          </p:nvSpPr>
          <p:spPr>
            <a:xfrm>
              <a:off x="2387600" y="1028700"/>
              <a:ext cx="6121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800" dirty="0" smtClean="0"/>
                <a:t>Eruptions/invasive mammals/climate</a:t>
              </a:r>
              <a:endParaRPr lang="en-NZ" sz="28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06650" y="3232150"/>
              <a:ext cx="6121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800" dirty="0" smtClean="0"/>
                <a:t>Erosion</a:t>
              </a:r>
              <a:endParaRPr lang="en-NZ" sz="28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87600" y="5461000"/>
              <a:ext cx="61214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800" dirty="0" smtClean="0"/>
                <a:t>Nutrients in lakes</a:t>
              </a:r>
              <a:endParaRPr lang="en-NZ" sz="2800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4838700" y="4413250"/>
              <a:ext cx="1257300" cy="10350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838700" y="2190750"/>
              <a:ext cx="1257300" cy="10350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9117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Implications and conclusion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68" y="998483"/>
            <a:ext cx="117926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800" dirty="0" smtClean="0"/>
              <a:t>Invasive mammals have become the “new normal” in New Zealand catchments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800" dirty="0"/>
              <a:t>dominance by westerly and south-westerly winds and less precipitation in the Central North Island of New Zealand </a:t>
            </a:r>
            <a:endParaRPr lang="en-NZ" sz="28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2800" dirty="0" smtClean="0">
                <a:solidFill>
                  <a:prstClr val="black"/>
                </a:solidFill>
              </a:rPr>
              <a:t>Projected </a:t>
            </a:r>
            <a:r>
              <a:rPr lang="en-NZ" sz="2800" dirty="0">
                <a:solidFill>
                  <a:prstClr val="black"/>
                </a:solidFill>
              </a:rPr>
              <a:t>temperature increase for the Rotorua region by 2100 is 2.5° 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213983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As a consequence…………</a:t>
            </a:r>
            <a:endParaRPr lang="en-NZ" sz="36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3671" y="1066963"/>
            <a:ext cx="10393576" cy="4391792"/>
            <a:chOff x="706224" y="2160039"/>
            <a:chExt cx="10393576" cy="43917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224" y="2160039"/>
              <a:ext cx="10119151" cy="307132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8242300" y="3530600"/>
              <a:ext cx="63500" cy="23749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384800" y="5905500"/>
              <a:ext cx="571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3600" dirty="0" smtClean="0"/>
                <a:t>We might see more of this</a:t>
              </a:r>
              <a:endParaRPr lang="en-NZ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6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86" y="1371589"/>
            <a:ext cx="7315215" cy="5486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As a consequence…………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248" y="851338"/>
            <a:ext cx="1131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If the net effect between the westerly winds and temperature increase equal increased stratification,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16754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379"/>
          <a:stretch/>
        </p:blipFill>
        <p:spPr>
          <a:xfrm>
            <a:off x="-148527" y="-54000"/>
            <a:ext cx="12340527" cy="69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9131" y="1040524"/>
            <a:ext cx="8502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0" dirty="0" smtClean="0">
                <a:latin typeface="Blackadder ITC" panose="04020505051007020D02" pitchFamily="82" charset="0"/>
              </a:rPr>
              <a:t>Thank you </a:t>
            </a:r>
            <a:endParaRPr lang="en-NZ" sz="12000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71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87700" y="1185862"/>
            <a:ext cx="3949700" cy="2055258"/>
            <a:chOff x="3187700" y="1185862"/>
            <a:chExt cx="3949700" cy="2055258"/>
          </a:xfrm>
        </p:grpSpPr>
        <p:pic>
          <p:nvPicPr>
            <p:cNvPr id="4104" name="Picture 8" descr="Prof. David Hamilt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175" y="1185862"/>
              <a:ext cx="1466850" cy="1685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87700" y="2871788"/>
              <a:ext cx="394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>
                  <a:solidFill>
                    <a:prstClr val="black"/>
                  </a:solidFill>
                </a:rPr>
                <a:t>Prof David Hamilton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0500" y="3794125"/>
            <a:ext cx="2628900" cy="2658507"/>
            <a:chOff x="190500" y="3794125"/>
            <a:chExt cx="2628900" cy="2658507"/>
          </a:xfrm>
        </p:grpSpPr>
        <p:pic>
          <p:nvPicPr>
            <p:cNvPr id="4098" name="Picture 2" descr="http://www.waikato.ac.nz/__data/assets/image/0008/131786/Daniel-Laughlin311012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3794125"/>
              <a:ext cx="142875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90500" y="6083300"/>
              <a:ext cx="2628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 err="1">
                  <a:solidFill>
                    <a:prstClr val="black"/>
                  </a:solidFill>
                </a:rPr>
                <a:t>Assoc</a:t>
              </a:r>
              <a:r>
                <a:rPr lang="en-NZ" dirty="0">
                  <a:solidFill>
                    <a:prstClr val="black"/>
                  </a:solidFill>
                </a:rPr>
                <a:t> Prof Daniel Laughlin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14700" y="3771900"/>
            <a:ext cx="3009900" cy="2629932"/>
            <a:chOff x="3314700" y="3771900"/>
            <a:chExt cx="3009900" cy="2629932"/>
          </a:xfrm>
        </p:grpSpPr>
        <p:pic>
          <p:nvPicPr>
            <p:cNvPr id="4100" name="Picture 4" descr="http://sci.waikato.ac.nz/__data/assets/thumbnail/0015/125106/Lusk-Chris-web-15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275" y="3771900"/>
              <a:ext cx="1428750" cy="215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314700" y="6032500"/>
              <a:ext cx="300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>
                  <a:solidFill>
                    <a:prstClr val="black"/>
                  </a:solidFill>
                </a:rPr>
                <a:t>Dr Christopher Lusk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51700" y="3784600"/>
            <a:ext cx="3073400" cy="2509282"/>
            <a:chOff x="7251700" y="3784600"/>
            <a:chExt cx="3073400" cy="2509282"/>
          </a:xfrm>
        </p:grpSpPr>
        <p:pic>
          <p:nvPicPr>
            <p:cNvPr id="4102" name="Picture 6" descr="https://www.lernz.co.nz/uploads/adamportrait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75" y="3784600"/>
              <a:ext cx="189547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251700" y="5924550"/>
              <a:ext cx="307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dirty="0">
                  <a:solidFill>
                    <a:prstClr val="black"/>
                  </a:solidFill>
                </a:rPr>
                <a:t>Dr Adam Hartland</a:t>
              </a:r>
            </a:p>
          </p:txBody>
        </p:sp>
      </p:grpSp>
      <p:sp>
        <p:nvSpPr>
          <p:cNvPr id="7" name="AutoShape 10" descr="Image result for bay of plenty regional council im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8" name="AutoShape 12" descr="Image result for bay of plenty regional council imag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25657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>
                <a:solidFill>
                  <a:prstClr val="white"/>
                </a:solidFill>
              </a:rPr>
              <a:t>Acknowledgements</a:t>
            </a:r>
          </a:p>
        </p:txBody>
      </p:sp>
      <p:pic>
        <p:nvPicPr>
          <p:cNvPr id="4112" name="Picture 16" descr="http://livenews.co.nz/wp-content/uploads/2013/07/Bay-Of-Plenty-Regional-Counci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1514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499" y="1282700"/>
            <a:ext cx="4041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/>
              <a:t>Lake </a:t>
            </a:r>
            <a:r>
              <a:rPr lang="en-NZ" sz="2400" dirty="0" err="1" smtClean="0"/>
              <a:t>Okataina</a:t>
            </a:r>
            <a:r>
              <a:rPr lang="en-NZ" sz="2400" dirty="0" smtClean="0"/>
              <a:t> </a:t>
            </a:r>
            <a:r>
              <a:rPr lang="en-NZ" sz="2400" dirty="0"/>
              <a:t>Scenic Reserve </a:t>
            </a:r>
            <a:r>
              <a:rPr lang="en-NZ" sz="2400" dirty="0" smtClean="0"/>
              <a:t>Board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14664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25657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Blue Print for water quality management in New Zealand</a:t>
            </a:r>
            <a:endParaRPr lang="en-NZ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0" y="620674"/>
            <a:ext cx="5220000" cy="61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17695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Measure of success of lake water quality management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19200"/>
            <a:ext cx="12192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NZ" sz="3200" dirty="0" smtClean="0"/>
              <a:t>Trophic lake Index (TLI)</a:t>
            </a:r>
          </a:p>
          <a:p>
            <a:pPr>
              <a:lnSpc>
                <a:spcPct val="150000"/>
              </a:lnSpc>
            </a:pPr>
            <a:r>
              <a:rPr lang="en-NZ" sz="3200" dirty="0" smtClean="0"/>
              <a:t>Components of TLI:</a:t>
            </a:r>
          </a:p>
          <a:p>
            <a:pPr>
              <a:lnSpc>
                <a:spcPct val="150000"/>
              </a:lnSpc>
            </a:pPr>
            <a:r>
              <a:rPr lang="en-NZ" sz="3200" dirty="0" smtClean="0"/>
              <a:t>Concentrations of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3200" dirty="0" smtClean="0"/>
              <a:t>TP </a:t>
            </a:r>
            <a:r>
              <a:rPr lang="en-NZ" sz="3200" i="1" dirty="0">
                <a:solidFill>
                  <a:prstClr val="black"/>
                </a:solidFill>
              </a:rPr>
              <a:t>(National bottom line </a:t>
            </a:r>
            <a:r>
              <a:rPr lang="en-NZ" sz="3200" i="1" dirty="0" smtClean="0">
                <a:solidFill>
                  <a:prstClr val="black"/>
                </a:solidFill>
              </a:rPr>
              <a:t>50 </a:t>
            </a:r>
            <a:r>
              <a:rPr lang="en-NZ" sz="3200" i="1" dirty="0">
                <a:solidFill>
                  <a:prstClr val="black"/>
                </a:solidFill>
              </a:rPr>
              <a:t>mg/m</a:t>
            </a:r>
            <a:r>
              <a:rPr lang="en-NZ" sz="3200" i="1" baseline="30000" dirty="0">
                <a:solidFill>
                  <a:prstClr val="black"/>
                </a:solidFill>
              </a:rPr>
              <a:t>3</a:t>
            </a:r>
            <a:r>
              <a:rPr lang="en-NZ" sz="3200" i="1" dirty="0">
                <a:solidFill>
                  <a:prstClr val="black"/>
                </a:solidFill>
              </a:rPr>
              <a:t> </a:t>
            </a:r>
            <a:r>
              <a:rPr lang="en-NZ" sz="3200" i="1" dirty="0" smtClean="0">
                <a:solidFill>
                  <a:prstClr val="black"/>
                </a:solidFill>
              </a:rPr>
              <a:t>)</a:t>
            </a:r>
            <a:endParaRPr lang="en-NZ" sz="32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3200" dirty="0" smtClean="0"/>
              <a:t>TN </a:t>
            </a:r>
            <a:r>
              <a:rPr lang="en-NZ" sz="3200" i="1" dirty="0">
                <a:solidFill>
                  <a:prstClr val="black"/>
                </a:solidFill>
              </a:rPr>
              <a:t>(National bottom line </a:t>
            </a:r>
            <a:r>
              <a:rPr lang="en-NZ" sz="3200" i="1" dirty="0" smtClean="0">
                <a:solidFill>
                  <a:prstClr val="black"/>
                </a:solidFill>
              </a:rPr>
              <a:t>800 </a:t>
            </a:r>
            <a:r>
              <a:rPr lang="en-NZ" sz="3200" i="1" dirty="0">
                <a:solidFill>
                  <a:prstClr val="black"/>
                </a:solidFill>
              </a:rPr>
              <a:t>mg/m</a:t>
            </a:r>
            <a:r>
              <a:rPr lang="en-NZ" sz="3200" i="1" baseline="30000" dirty="0">
                <a:solidFill>
                  <a:prstClr val="black"/>
                </a:solidFill>
              </a:rPr>
              <a:t>3</a:t>
            </a:r>
            <a:r>
              <a:rPr lang="en-NZ" sz="3200" i="1" dirty="0">
                <a:solidFill>
                  <a:prstClr val="black"/>
                </a:solidFill>
              </a:rPr>
              <a:t> )</a:t>
            </a:r>
            <a:endParaRPr lang="en-NZ" sz="3200" i="1" baseline="300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3200" dirty="0" err="1" smtClean="0"/>
              <a:t>Chl</a:t>
            </a:r>
            <a:r>
              <a:rPr lang="en-NZ" sz="3200" dirty="0" smtClean="0"/>
              <a:t> </a:t>
            </a:r>
            <a:r>
              <a:rPr lang="en-NZ" sz="3200" i="1" dirty="0" smtClean="0"/>
              <a:t>a (National bottom line 10 mg/m</a:t>
            </a:r>
            <a:r>
              <a:rPr lang="en-NZ" sz="3200" i="1" baseline="30000" dirty="0" smtClean="0"/>
              <a:t>3</a:t>
            </a:r>
            <a:r>
              <a:rPr lang="en-NZ" sz="3200" i="1" dirty="0" smtClean="0"/>
              <a:t> )</a:t>
            </a:r>
            <a:endParaRPr lang="en-NZ" sz="3200" i="1" baseline="300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3200" dirty="0" smtClean="0"/>
              <a:t>also, </a:t>
            </a:r>
            <a:r>
              <a:rPr lang="en-NZ" sz="3200" dirty="0" err="1" smtClean="0"/>
              <a:t>secchi</a:t>
            </a:r>
            <a:r>
              <a:rPr lang="en-NZ" sz="3200" dirty="0" smtClean="0"/>
              <a:t> disc depth</a:t>
            </a:r>
            <a:endParaRPr lang="en-NZ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357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62076" y="5847373"/>
            <a:ext cx="3086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/>
              <a:t>gilmourbiology.wikispaces.com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66470" y="1082730"/>
            <a:ext cx="6534150" cy="5133975"/>
            <a:chOff x="2366470" y="1082730"/>
            <a:chExt cx="6534150" cy="51339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6470" y="1082730"/>
              <a:ext cx="6534150" cy="51339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1834" y="4393325"/>
              <a:ext cx="578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lake</a:t>
              </a:r>
              <a:endParaRPr lang="en-NZ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Sources of natural variability in components of the TLI</a:t>
            </a:r>
            <a:endParaRPr lang="en-N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Anthropogenic sources of variability</a:t>
            </a:r>
            <a:endParaRPr lang="en-NZ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725" y="655178"/>
            <a:ext cx="7200000" cy="6034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3725" y="6426200"/>
            <a:ext cx="283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Source: https://trca.ca/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331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Interplay between catchment and climate processes</a:t>
            </a:r>
            <a:endParaRPr lang="en-NZ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44" y="646331"/>
            <a:ext cx="8937511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</a:rPr>
              <a:t>Focus of the study</a:t>
            </a:r>
            <a:endParaRPr lang="en-NZ" sz="36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98499"/>
            <a:ext cx="12191998" cy="6323212"/>
            <a:chOff x="0" y="698499"/>
            <a:chExt cx="12191998" cy="63232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14445"/>
            <a:stretch/>
          </p:blipFill>
          <p:spPr>
            <a:xfrm>
              <a:off x="0" y="723291"/>
              <a:ext cx="3911600" cy="3086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4277"/>
            <a:stretch/>
          </p:blipFill>
          <p:spPr>
            <a:xfrm>
              <a:off x="8105773" y="698499"/>
              <a:ext cx="4086225" cy="328234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r="5959"/>
            <a:stretch/>
          </p:blipFill>
          <p:spPr>
            <a:xfrm>
              <a:off x="8105771" y="3809391"/>
              <a:ext cx="4075113" cy="288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r="19556"/>
            <a:stretch/>
          </p:blipFill>
          <p:spPr>
            <a:xfrm>
              <a:off x="0" y="3781711"/>
              <a:ext cx="3909600" cy="32400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452" r="2106"/>
          <a:stretch/>
        </p:blipFill>
        <p:spPr>
          <a:xfrm>
            <a:off x="3898486" y="3798982"/>
            <a:ext cx="4216400" cy="1647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504" t="4050" r="3135" b="4785"/>
          <a:stretch/>
        </p:blipFill>
        <p:spPr>
          <a:xfrm>
            <a:off x="3909600" y="5441762"/>
            <a:ext cx="4320000" cy="1579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5163" r="8551"/>
          <a:stretch/>
        </p:blipFill>
        <p:spPr>
          <a:xfrm>
            <a:off x="3909600" y="711586"/>
            <a:ext cx="4914900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38" y="8847"/>
            <a:ext cx="12510076" cy="68403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18477" r="6002" b="3809"/>
          <a:stretch/>
        </p:blipFill>
        <p:spPr>
          <a:xfrm>
            <a:off x="321125" y="672692"/>
            <a:ext cx="4320000" cy="5357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361"/>
            <a:ext cx="12192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3600" dirty="0">
                <a:solidFill>
                  <a:prstClr val="white"/>
                </a:solidFill>
              </a:rPr>
              <a:t>Lake Okataina-The field laboratory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31275" y="738000"/>
            <a:ext cx="7160725" cy="6120000"/>
            <a:chOff x="5031275" y="738000"/>
            <a:chExt cx="7160725" cy="6120000"/>
          </a:xfrm>
        </p:grpSpPr>
        <p:grpSp>
          <p:nvGrpSpPr>
            <p:cNvPr id="21" name="Group 20"/>
            <p:cNvGrpSpPr/>
            <p:nvPr/>
          </p:nvGrpSpPr>
          <p:grpSpPr>
            <a:xfrm>
              <a:off x="5031275" y="1634241"/>
              <a:ext cx="7160725" cy="5223759"/>
              <a:chOff x="5031275" y="1634241"/>
              <a:chExt cx="7160725" cy="5223759"/>
            </a:xfrm>
          </p:grpSpPr>
          <p:pic>
            <p:nvPicPr>
              <p:cNvPr id="5" name="Picture 4" descr="http://cms.its.waikato.ac.nz/__data/assets/image/0017/180710/research-david-hamilton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1275" y="4410000"/>
                <a:ext cx="7160725" cy="24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3246" y="1818907"/>
                <a:ext cx="2298391" cy="481626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>
                <a:off x="9425542" y="3286759"/>
                <a:ext cx="11629" cy="1058641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8407400" y="1634241"/>
                <a:ext cx="1739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>
                    <a:solidFill>
                      <a:prstClr val="black"/>
                    </a:solidFill>
                  </a:rPr>
                  <a:t>Paleolimnology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552542" y="3631413"/>
                <a:ext cx="241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>
                    <a:solidFill>
                      <a:prstClr val="black"/>
                    </a:solidFill>
                  </a:rPr>
                  <a:t>Long-term monitoring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1275" y="738000"/>
              <a:ext cx="2754000" cy="36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2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295</Words>
  <Application>Microsoft Office PowerPoint</Application>
  <PresentationFormat>Widescreen</PresentationFormat>
  <Paragraphs>63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Blackadder ITC</vt:lpstr>
      <vt:lpstr>Calibri</vt:lpstr>
      <vt:lpstr>Calibri Light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Waikato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Kpodonu, Theodore</dc:creator>
  <cp:lastModifiedBy>Kpodonu, Theodore</cp:lastModifiedBy>
  <cp:revision>22</cp:revision>
  <dcterms:created xsi:type="dcterms:W3CDTF">2016-09-07T01:19:04Z</dcterms:created>
  <dcterms:modified xsi:type="dcterms:W3CDTF">2016-09-07T23:42:57Z</dcterms:modified>
</cp:coreProperties>
</file>